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92" r:id="rId3"/>
    <p:sldId id="293" r:id="rId4"/>
    <p:sldId id="257" r:id="rId5"/>
    <p:sldId id="264" r:id="rId6"/>
    <p:sldId id="265" r:id="rId7"/>
    <p:sldId id="258" r:id="rId8"/>
    <p:sldId id="259" r:id="rId9"/>
    <p:sldId id="260" r:id="rId10"/>
    <p:sldId id="261" r:id="rId11"/>
    <p:sldId id="262" r:id="rId12"/>
    <p:sldId id="263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94" r:id="rId25"/>
    <p:sldId id="295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</p:sldIdLst>
  <p:sldSz cx="12192000" cy="6858000"/>
  <p:notesSz cx="7104063" cy="10234613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162129" initials="T" lastIdx="1" clrIdx="0">
    <p:extLst>
      <p:ext uri="{19B8F6BF-5375-455C-9EA6-DF929625EA0E}">
        <p15:presenceInfo xmlns:p15="http://schemas.microsoft.com/office/powerpoint/2012/main" userId="T162129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163" d="100"/>
          <a:sy n="163" d="100"/>
        </p:scale>
        <p:origin x="150" y="234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2-10T11:37:23.153" idx="1">
    <p:pos x="7680" y="718"/>
    <p:text/>
    <p:extLst>
      <p:ext uri="{C676402C-5697-4E1C-873F-D02D1690AC5C}">
        <p15:threadingInfo xmlns:p15="http://schemas.microsoft.com/office/powerpoint/2012/main" timeZoneBias="-48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2022/2/21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2022/2/21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2022/2/21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2022/2/21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2022/2/21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2022/2/21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2022/2/21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2022/2/21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2022/2/21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2022/2/21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  <a:t>2022/2/21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1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E828562-7C25-4912-9B7B-E335B31EC9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000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zh-CN" altLang="en-US" sz="5200" dirty="0">
                <a:solidFill>
                  <a:srgbClr val="FFFFFF"/>
                </a:solidFill>
              </a:rPr>
              <a:t>音游性能优化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endParaRPr lang="zh-CN" altLang="en-US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/>
              <a:t>renderpass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为啥用前向而不用延迟？</a:t>
            </a:r>
          </a:p>
          <a:p>
            <a:pPr lvl="1"/>
            <a:r>
              <a:rPr lang="zh-CN" altLang="en-US" dirty="0"/>
              <a:t>延迟性能比前向更高，所有的不透明渲染都存储成</a:t>
            </a:r>
            <a:r>
              <a:rPr lang="en-US" altLang="zh-CN" dirty="0"/>
              <a:t>g-buffer</a:t>
            </a:r>
            <a:r>
              <a:rPr lang="zh-CN" altLang="en-US" dirty="0"/>
              <a:t>。然后所有光只遍历一遍。</a:t>
            </a:r>
          </a:p>
          <a:p>
            <a:pPr lvl="1"/>
            <a:r>
              <a:rPr lang="zh-CN" altLang="en-US" dirty="0"/>
              <a:t>前向一盏光会执行一遍物体的渲染流程。</a:t>
            </a:r>
          </a:p>
          <a:p>
            <a:pPr lvl="1"/>
            <a:r>
              <a:rPr lang="zh-CN" altLang="en-US" dirty="0"/>
              <a:t>延迟消耗的带宽更高，</a:t>
            </a:r>
          </a:p>
          <a:p>
            <a:r>
              <a:rPr lang="en-US" altLang="zh-CN" dirty="0"/>
              <a:t>TBDR</a:t>
            </a:r>
            <a:r>
              <a:rPr lang="zh-CN" altLang="en-US" dirty="0"/>
              <a:t>、</a:t>
            </a:r>
            <a:r>
              <a:rPr lang="en-US" altLang="zh-CN" dirty="0"/>
              <a:t>IMR</a:t>
            </a:r>
            <a:r>
              <a:rPr lang="zh-CN" altLang="en-US" dirty="0"/>
              <a:t>的区别是啥？</a:t>
            </a:r>
            <a:endParaRPr lang="en-US" altLang="zh-CN" dirty="0"/>
          </a:p>
          <a:p>
            <a:r>
              <a:rPr lang="en-US" altLang="zh-CN" dirty="0"/>
              <a:t>Slate</a:t>
            </a:r>
            <a:r>
              <a:rPr lang="zh-CN" altLang="en-US" dirty="0"/>
              <a:t>和场景是走的两套渲染流程</a:t>
            </a:r>
            <a:endParaRPr lang="en-US" altLang="zh-CN" dirty="0"/>
          </a:p>
          <a:p>
            <a:pPr lvl="1"/>
            <a:r>
              <a:rPr lang="en-US" altLang="zh-CN" dirty="0"/>
              <a:t>Slate </a:t>
            </a:r>
            <a:r>
              <a:rPr lang="en-US" altLang="zh-CN" dirty="0" err="1"/>
              <a:t>SlateVertextShader.usf</a:t>
            </a:r>
            <a:r>
              <a:rPr lang="en-US" altLang="zh-CN" dirty="0"/>
              <a:t> </a:t>
            </a:r>
            <a:r>
              <a:rPr lang="en-US" altLang="zh-CN" dirty="0" err="1"/>
              <a:t>SlateElementPixelShader.usf</a:t>
            </a:r>
            <a:endParaRPr lang="en-US" altLang="zh-CN" dirty="0"/>
          </a:p>
          <a:p>
            <a:pPr lvl="1"/>
            <a:r>
              <a:rPr lang="zh-CN" altLang="en-US" dirty="0"/>
              <a:t>场景</a:t>
            </a:r>
            <a:r>
              <a:rPr lang="en-US" altLang="zh-CN" dirty="0" err="1"/>
              <a:t>TimiMobileBasePixelShader.usf</a:t>
            </a:r>
            <a:r>
              <a:rPr lang="en-US" altLang="zh-CN" dirty="0"/>
              <a:t> </a:t>
            </a:r>
            <a:r>
              <a:rPr lang="zh-CN" altLang="en-US" dirty="0"/>
              <a:t>角色</a:t>
            </a:r>
            <a:r>
              <a:rPr lang="en-US" altLang="zh-CN" err="1"/>
              <a:t>OSGGameMobileBasePassPixelShader</a:t>
            </a:r>
            <a:r>
              <a:rPr lang="en-US" altLang="zh-CN"/>
              <a:t>.usf</a:t>
            </a:r>
            <a:endParaRPr lang="zh-CN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移动设备渲染通用优化建议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75000" lnSpcReduction="20000"/>
          </a:bodyPr>
          <a:lstStyle/>
          <a:p>
            <a:r>
              <a:rPr lang="zh-CN" altLang="en-US"/>
              <a:t>贴图格式能压缩就压缩。贴图内存越小，片上命中率就越高，总的传输量也少</a:t>
            </a:r>
          </a:p>
          <a:p>
            <a:r>
              <a:rPr lang="zh-CN" altLang="en-US"/>
              <a:t>能开</a:t>
            </a:r>
            <a:r>
              <a:rPr lang="en-US" altLang="zh-CN"/>
              <a:t>mipmap</a:t>
            </a:r>
            <a:r>
              <a:rPr lang="zh-CN" altLang="en-US"/>
              <a:t>就开</a:t>
            </a:r>
            <a:r>
              <a:rPr lang="en-US" altLang="zh-CN"/>
              <a:t>mipmap</a:t>
            </a:r>
            <a:r>
              <a:rPr lang="zh-CN" altLang="en-US"/>
              <a:t>（前提是能用到，</a:t>
            </a:r>
            <a:r>
              <a:rPr lang="en-US" altLang="zh-CN"/>
              <a:t>UI</a:t>
            </a:r>
            <a:r>
              <a:rPr lang="zh-CN" altLang="en-US"/>
              <a:t>贴图就不用开了）。与减少实际使用的贴图内存是一个道理，但是会增加总贴图的内存占用大小，需要在内存开销和带宽开销上做一个平衡。</a:t>
            </a:r>
          </a:p>
          <a:p>
            <a:r>
              <a:rPr lang="zh-CN" altLang="en-US"/>
              <a:t>随机纹理寻址相对于相邻纹理寻址有显著开销。提高片上命中率。</a:t>
            </a:r>
          </a:p>
          <a:p>
            <a:r>
              <a:rPr lang="en-US" altLang="zh-CN"/>
              <a:t>3DTexture Sampling</a:t>
            </a:r>
            <a:r>
              <a:rPr lang="zh-CN" altLang="en-US"/>
              <a:t>有显著开销。</a:t>
            </a:r>
            <a:r>
              <a:rPr lang="en-US" altLang="zh-CN"/>
              <a:t>Trilinear</a:t>
            </a:r>
            <a:r>
              <a:rPr lang="zh-CN" altLang="en-US"/>
              <a:t>其实就相当于</a:t>
            </a:r>
            <a:r>
              <a:rPr lang="en-US" altLang="zh-CN"/>
              <a:t>tex3D</a:t>
            </a:r>
            <a:r>
              <a:rPr lang="zh-CN" altLang="en-US"/>
              <a:t>了（此结论不负责任），</a:t>
            </a:r>
            <a:r>
              <a:rPr lang="en-US" altLang="zh-CN"/>
              <a:t>Bilinear</a:t>
            </a:r>
            <a:r>
              <a:rPr lang="zh-CN" altLang="en-US"/>
              <a:t>能忍就尽量凑合用着吧。</a:t>
            </a:r>
          </a:p>
          <a:p>
            <a:r>
              <a:rPr lang="zh-CN" altLang="en-US"/>
              <a:t>使用</a:t>
            </a:r>
            <a:r>
              <a:rPr lang="en-US" altLang="zh-CN"/>
              <a:t>LUT(look up texture)</a:t>
            </a:r>
            <a:r>
              <a:rPr lang="zh-CN" altLang="en-US"/>
              <a:t>很可能是负优化。需要对比权衡带宽占用</a:t>
            </a:r>
            <a:r>
              <a:rPr lang="en-US" altLang="zh-CN"/>
              <a:t>+texture fetch</a:t>
            </a:r>
            <a:r>
              <a:rPr lang="zh-CN" altLang="en-US"/>
              <a:t>操作增加与</a:t>
            </a:r>
            <a:r>
              <a:rPr lang="en-US" altLang="zh-CN"/>
              <a:t>ALU</a:t>
            </a:r>
            <a:r>
              <a:rPr lang="zh-CN" altLang="en-US"/>
              <a:t>占用增加降低并行效率，另外还很可能涉及到美术工作流和最终效果，所以是个不是很好进行操作的优化。</a:t>
            </a:r>
          </a:p>
          <a:p>
            <a:r>
              <a:rPr lang="zh-CN" altLang="en-US"/>
              <a:t>通道图能合并就合并，减少</a:t>
            </a:r>
            <a:r>
              <a:rPr lang="en-US" altLang="zh-CN"/>
              <a:t>Shader</a:t>
            </a:r>
            <a:r>
              <a:rPr lang="zh-CN" altLang="en-US"/>
              <a:t>中贴图采样次数。</a:t>
            </a:r>
          </a:p>
          <a:p>
            <a:r>
              <a:rPr lang="zh-CN" altLang="en-US"/>
              <a:t>控制</a:t>
            </a:r>
            <a:r>
              <a:rPr lang="en-US" altLang="zh-CN"/>
              <a:t>Framebuffer</a:t>
            </a:r>
            <a:r>
              <a:rPr lang="zh-CN" altLang="en-US"/>
              <a:t>大小。</a:t>
            </a:r>
          </a:p>
          <a:p>
            <a:r>
              <a:rPr lang="zh-CN" altLang="en-US"/>
              <a:t>总顶点数量也是带宽开销的影响因素。虽然以现在</a:t>
            </a:r>
            <a:r>
              <a:rPr lang="en-US" altLang="zh-CN"/>
              <a:t>GPU</a:t>
            </a:r>
            <a:r>
              <a:rPr lang="zh-CN" altLang="en-US"/>
              <a:t>的计算能力来说，顶点数增多产生的</a:t>
            </a:r>
            <a:r>
              <a:rPr lang="en-US" altLang="zh-CN"/>
              <a:t>VS</a:t>
            </a:r>
            <a:r>
              <a:rPr lang="zh-CN" altLang="en-US"/>
              <a:t>计算开销增加通常是忽略不计的。但是仍不能忽略总顶点数量对于</a:t>
            </a:r>
            <a:r>
              <a:rPr lang="en-US" altLang="zh-CN"/>
              <a:t>VertexBuffer</a:t>
            </a:r>
            <a:r>
              <a:rPr lang="zh-CN" altLang="en-US"/>
              <a:t>所消耗带宽的影响，对于总顶点数的限制应该更多的从带宽消耗上去进行测试和分析。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95400" y="669925"/>
            <a:ext cx="4800600" cy="1325563"/>
          </a:xfrm>
        </p:spPr>
        <p:txBody>
          <a:bodyPr anchor="b">
            <a:normAutofit/>
          </a:bodyPr>
          <a:lstStyle/>
          <a:p>
            <a:r>
              <a:rPr lang="zh-CN" altLang="en-US">
                <a:solidFill>
                  <a:schemeClr val="bg1"/>
                </a:solidFill>
              </a:rPr>
              <a:t>寻找瓶颈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" y="2026340"/>
            <a:ext cx="6095999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295400" y="2288833"/>
            <a:ext cx="4800600" cy="3711571"/>
          </a:xfrm>
        </p:spPr>
        <p:txBody>
          <a:bodyPr>
            <a:normAutofit/>
          </a:bodyPr>
          <a:lstStyle/>
          <a:p>
            <a:r>
              <a:rPr lang="zh-CN" altLang="en-US" sz="2000" dirty="0">
                <a:solidFill>
                  <a:schemeClr val="bg1"/>
                </a:solidFill>
              </a:rPr>
              <a:t>使用</a:t>
            </a:r>
            <a:r>
              <a:rPr lang="en-US" altLang="zh-CN" sz="2000" dirty="0">
                <a:solidFill>
                  <a:schemeClr val="bg1"/>
                </a:solidFill>
              </a:rPr>
              <a:t>stat unit</a:t>
            </a:r>
            <a:r>
              <a:rPr lang="zh-CN" altLang="en-US" sz="2000" dirty="0">
                <a:solidFill>
                  <a:schemeClr val="bg1"/>
                </a:solidFill>
              </a:rPr>
              <a:t>，而不仅仅是</a:t>
            </a:r>
            <a:r>
              <a:rPr lang="en-US" altLang="zh-CN" sz="2000" dirty="0">
                <a:solidFill>
                  <a:schemeClr val="bg1"/>
                </a:solidFill>
              </a:rPr>
              <a:t>stat fps</a:t>
            </a:r>
          </a:p>
          <a:p>
            <a:pPr lvl="1"/>
            <a:r>
              <a:rPr lang="zh-CN" altLang="en-US" sz="2000" dirty="0">
                <a:solidFill>
                  <a:schemeClr val="bg1"/>
                </a:solidFill>
              </a:rPr>
              <a:t>最大的数表示你的瓶颈</a:t>
            </a:r>
            <a:endParaRPr lang="en-US" altLang="zh-CN" sz="2000" dirty="0">
              <a:solidFill>
                <a:schemeClr val="bg1"/>
              </a:solidFill>
            </a:endParaRPr>
          </a:p>
          <a:p>
            <a:pPr lvl="1"/>
            <a:endParaRPr lang="en-US" altLang="zh-CN" sz="2000" dirty="0">
              <a:solidFill>
                <a:schemeClr val="bg1"/>
              </a:solidFill>
            </a:endParaRPr>
          </a:p>
          <a:p>
            <a:r>
              <a:rPr lang="zh-CN" altLang="en-US" sz="2000" dirty="0">
                <a:solidFill>
                  <a:schemeClr val="bg1"/>
                </a:solidFill>
              </a:rPr>
              <a:t>每帧耗时</a:t>
            </a:r>
            <a:endParaRPr lang="en-US" altLang="zh-CN" sz="2000" dirty="0">
              <a:solidFill>
                <a:schemeClr val="bg1"/>
              </a:solidFill>
            </a:endParaRPr>
          </a:p>
          <a:p>
            <a:pPr lvl="1"/>
            <a:r>
              <a:rPr lang="en-US" altLang="zh-CN" sz="2000" dirty="0">
                <a:solidFill>
                  <a:schemeClr val="bg1"/>
                </a:solidFill>
              </a:rPr>
              <a:t>Frame</a:t>
            </a:r>
            <a:r>
              <a:rPr lang="zh-CN" altLang="en-US" sz="2000" dirty="0">
                <a:solidFill>
                  <a:schemeClr val="bg1"/>
                </a:solidFill>
              </a:rPr>
              <a:t>：每帧完成花费的好事</a:t>
            </a:r>
            <a:endParaRPr lang="en-US" altLang="zh-CN" sz="2000" dirty="0">
              <a:solidFill>
                <a:schemeClr val="bg1"/>
              </a:solidFill>
            </a:endParaRPr>
          </a:p>
          <a:p>
            <a:pPr lvl="1"/>
            <a:r>
              <a:rPr lang="en-US" altLang="zh-CN" sz="2000" dirty="0">
                <a:solidFill>
                  <a:schemeClr val="bg1"/>
                </a:solidFill>
              </a:rPr>
              <a:t>Game</a:t>
            </a:r>
            <a:r>
              <a:rPr lang="zh-CN" altLang="en-US" sz="2000" dirty="0">
                <a:solidFill>
                  <a:schemeClr val="bg1"/>
                </a:solidFill>
              </a:rPr>
              <a:t>：</a:t>
            </a:r>
            <a:r>
              <a:rPr lang="en-US" altLang="zh-CN" sz="2000" dirty="0">
                <a:solidFill>
                  <a:schemeClr val="bg1"/>
                </a:solidFill>
              </a:rPr>
              <a:t>C++</a:t>
            </a:r>
            <a:r>
              <a:rPr lang="zh-CN" altLang="en-US" sz="2000" dirty="0">
                <a:solidFill>
                  <a:schemeClr val="bg1"/>
                </a:solidFill>
              </a:rPr>
              <a:t>、</a:t>
            </a:r>
            <a:r>
              <a:rPr lang="en-US" altLang="zh-CN" sz="2000" dirty="0">
                <a:solidFill>
                  <a:schemeClr val="bg1"/>
                </a:solidFill>
              </a:rPr>
              <a:t>BP</a:t>
            </a:r>
            <a:r>
              <a:rPr lang="zh-CN" altLang="en-US" sz="2000" dirty="0">
                <a:solidFill>
                  <a:schemeClr val="bg1"/>
                </a:solidFill>
              </a:rPr>
              <a:t>、</a:t>
            </a:r>
            <a:r>
              <a:rPr lang="en-US" altLang="zh-CN" sz="2000" dirty="0">
                <a:solidFill>
                  <a:schemeClr val="bg1"/>
                </a:solidFill>
              </a:rPr>
              <a:t>TS</a:t>
            </a:r>
            <a:r>
              <a:rPr lang="zh-CN" altLang="en-US" sz="2000" dirty="0">
                <a:solidFill>
                  <a:schemeClr val="bg1"/>
                </a:solidFill>
              </a:rPr>
              <a:t>操作耗时</a:t>
            </a:r>
            <a:endParaRPr lang="en-US" altLang="zh-CN" sz="2000" dirty="0">
              <a:solidFill>
                <a:schemeClr val="bg1"/>
              </a:solidFill>
            </a:endParaRPr>
          </a:p>
          <a:p>
            <a:pPr lvl="1"/>
            <a:r>
              <a:rPr lang="en-US" altLang="zh-CN" sz="2000" dirty="0">
                <a:solidFill>
                  <a:schemeClr val="bg1"/>
                </a:solidFill>
              </a:rPr>
              <a:t>Draw</a:t>
            </a:r>
            <a:r>
              <a:rPr lang="zh-CN" altLang="en-US" sz="2000" dirty="0">
                <a:solidFill>
                  <a:schemeClr val="bg1"/>
                </a:solidFill>
              </a:rPr>
              <a:t>：</a:t>
            </a:r>
            <a:r>
              <a:rPr lang="en-US" altLang="zh-CN" sz="2000" dirty="0">
                <a:solidFill>
                  <a:schemeClr val="bg1"/>
                </a:solidFill>
              </a:rPr>
              <a:t>CPU</a:t>
            </a:r>
            <a:r>
              <a:rPr lang="zh-CN" altLang="en-US" sz="2000" dirty="0">
                <a:solidFill>
                  <a:schemeClr val="bg1"/>
                </a:solidFill>
              </a:rPr>
              <a:t>渲染耗时</a:t>
            </a:r>
            <a:endParaRPr lang="en-US" altLang="zh-CN" sz="2000" dirty="0">
              <a:solidFill>
                <a:schemeClr val="bg1"/>
              </a:solidFill>
            </a:endParaRPr>
          </a:p>
          <a:p>
            <a:pPr lvl="1"/>
            <a:r>
              <a:rPr lang="en-US" altLang="zh-CN" sz="2000" dirty="0">
                <a:solidFill>
                  <a:schemeClr val="bg1"/>
                </a:solidFill>
              </a:rPr>
              <a:t>GPU</a:t>
            </a:r>
            <a:r>
              <a:rPr lang="zh-CN" altLang="en-US" sz="2000" dirty="0">
                <a:solidFill>
                  <a:schemeClr val="bg1"/>
                </a:solidFill>
              </a:rPr>
              <a:t>：</a:t>
            </a:r>
            <a:r>
              <a:rPr lang="en-US" altLang="zh-CN" sz="2000" dirty="0">
                <a:solidFill>
                  <a:schemeClr val="bg1"/>
                </a:solidFill>
              </a:rPr>
              <a:t>GPU</a:t>
            </a:r>
            <a:r>
              <a:rPr lang="zh-CN" altLang="en-US" sz="2000" dirty="0">
                <a:solidFill>
                  <a:schemeClr val="bg1"/>
                </a:solidFill>
              </a:rPr>
              <a:t>渲染耗时</a:t>
            </a:r>
            <a:endParaRPr lang="en-US" altLang="zh-CN" sz="2000" dirty="0">
              <a:solidFill>
                <a:schemeClr val="bg1"/>
              </a:solidFill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962F974-0DB6-4287-A1EB-398ABC78D1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4428" y="369913"/>
            <a:ext cx="2970169" cy="2784532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C87417AF-190E-4D6E-AFA6-7D3E84B0B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1603" y="182859"/>
            <a:ext cx="3996261" cy="3177496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0DF5FACB-AB61-47DE-8A6F-7388DE8B70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0128" y="3730267"/>
            <a:ext cx="3145706" cy="2784532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80B30ED8-273E-4C07-8568-2FE5CC5C48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5071" y="3543213"/>
            <a:ext cx="3996261" cy="3177496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4B2189B-EFB1-4E35-9025-9AA1F0A9A5D8}"/>
              </a:ext>
            </a:extLst>
          </p:cNvPr>
          <p:cNvSpPr txBox="1"/>
          <p:nvPr/>
        </p:nvSpPr>
        <p:spPr>
          <a:xfrm>
            <a:off x="6615404" y="6407361"/>
            <a:ext cx="5688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也可以用</a:t>
            </a:r>
            <a:r>
              <a:rPr lang="en-US" altLang="zh-CN" dirty="0">
                <a:solidFill>
                  <a:schemeClr val="bg1"/>
                </a:solidFill>
              </a:rPr>
              <a:t>stat </a:t>
            </a:r>
            <a:r>
              <a:rPr lang="en-US" altLang="zh-CN" dirty="0" err="1">
                <a:solidFill>
                  <a:schemeClr val="bg1"/>
                </a:solidFill>
              </a:rPr>
              <a:t>unitGraph</a:t>
            </a:r>
            <a:r>
              <a:rPr lang="zh-CN" altLang="en-US" dirty="0">
                <a:solidFill>
                  <a:schemeClr val="bg1"/>
                </a:solidFill>
              </a:rPr>
              <a:t>，图形的话更容易看出耗时变化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8406137-5306-479E-B48E-E139F55BD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定义瓶颈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1D222E8-801E-49CF-89B0-20098A828D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/>
              <a:t>手机或者主机游戏一定是在目标硬件上去分析的，编辑器上一定是不准确的。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7990178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!!BGRectangle">
            <a:extLst>
              <a:ext uri="{FF2B5EF4-FFF2-40B4-BE49-F238E27FC236}">
                <a16:creationId xmlns:a16="http://schemas.microsoft.com/office/drawing/2014/main" id="{9B76D444-2756-434F-AE61-96D69830C1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0C084B63-3106-45A8-AFA5-234E9AA326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7" y="474146"/>
            <a:ext cx="10515593" cy="119786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zh-CN" altLang="en-US"/>
              <a:t>分析一帧</a:t>
            </a:r>
          </a:p>
        </p:txBody>
      </p:sp>
      <p:sp>
        <p:nvSpPr>
          <p:cNvPr id="39" name="!!Line">
            <a:extLst>
              <a:ext uri="{FF2B5EF4-FFF2-40B4-BE49-F238E27FC236}">
                <a16:creationId xmlns:a16="http://schemas.microsoft.com/office/drawing/2014/main" id="{B0161EF8-C8C6-4F2A-9D5C-49BD28A2B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6344" y="585216"/>
            <a:ext cx="9144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内容占位符 4" descr="图表&#10;&#10;描述已自动生成">
            <a:extLst>
              <a:ext uri="{FF2B5EF4-FFF2-40B4-BE49-F238E27FC236}">
                <a16:creationId xmlns:a16="http://schemas.microsoft.com/office/drawing/2014/main" id="{F7C6E448-C4F4-4966-ACCD-24770F1745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3" b="571"/>
          <a:stretch/>
        </p:blipFill>
        <p:spPr>
          <a:xfrm>
            <a:off x="835153" y="2002117"/>
            <a:ext cx="6215794" cy="4171569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1647E61-3C71-4A01-B643-30F9D1A4F5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3314" y="1999578"/>
            <a:ext cx="3823525" cy="417156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z="2000" dirty="0"/>
              <a:t>在第</a:t>
            </a:r>
            <a:r>
              <a:rPr lang="en-US" altLang="zh-CN" sz="2000" dirty="0"/>
              <a:t>0</a:t>
            </a:r>
            <a:r>
              <a:rPr lang="zh-CN" altLang="en-US" sz="2000" dirty="0"/>
              <a:t>帧啥也没做</a:t>
            </a:r>
            <a:endParaRPr lang="en-US" altLang="zh-CN" sz="2000" dirty="0"/>
          </a:p>
          <a:p>
            <a:r>
              <a:rPr lang="zh-CN" altLang="en-US" sz="2000" dirty="0"/>
              <a:t>第二帧</a:t>
            </a:r>
            <a:r>
              <a:rPr lang="en-US" altLang="zh-CN" sz="2000" dirty="0"/>
              <a:t>CPU</a:t>
            </a:r>
            <a:r>
              <a:rPr lang="zh-CN" altLang="en-US" sz="2000" dirty="0"/>
              <a:t>处理逻辑，开</a:t>
            </a:r>
            <a:r>
              <a:rPr lang="en-US" altLang="zh-CN" sz="2000" dirty="0"/>
              <a:t>DRAW</a:t>
            </a:r>
            <a:r>
              <a:rPr lang="zh-CN" altLang="en-US" sz="2000" dirty="0"/>
              <a:t>线程</a:t>
            </a:r>
            <a:endParaRPr lang="en-US" altLang="zh-CN" sz="2000" dirty="0"/>
          </a:p>
          <a:p>
            <a:r>
              <a:rPr lang="zh-CN" altLang="en-US" sz="2000" dirty="0"/>
              <a:t>第三帧</a:t>
            </a:r>
            <a:r>
              <a:rPr lang="en-US" altLang="zh-CN" sz="2000" dirty="0"/>
              <a:t>GPU</a:t>
            </a:r>
            <a:r>
              <a:rPr lang="zh-CN" altLang="en-US" sz="2000" dirty="0"/>
              <a:t>处理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8065105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FA54B4-B1FD-4BF7-91F2-9F500F471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5576887"/>
            <a:ext cx="10911840" cy="640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zh-CN" altLang="en-US" sz="3200"/>
              <a:t>分析一帧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092AC400-881E-4DF6-AD34-28C20B86B2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" b="3640"/>
          <a:stretch/>
        </p:blipFill>
        <p:spPr>
          <a:xfrm>
            <a:off x="640080" y="640080"/>
            <a:ext cx="10911840" cy="4836795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30152689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FC84CD0-2D29-4916-9901-0A0FAEB64C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6161" b="9090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4F78B46D-F149-435C-93EE-099B883E0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en-US" altLang="zh-CN" sz="2800"/>
              <a:t>Profiling(CPU)</a:t>
            </a:r>
            <a:endParaRPr lang="zh-CN" altLang="en-US" sz="280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6" name="Rectangle 22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7355F37-E574-4DE7-B6CC-8756BF5A51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altLang="zh-CN" sz="1700" dirty="0"/>
              <a:t>Session Frontend </a:t>
            </a:r>
            <a:r>
              <a:rPr lang="zh-CN" altLang="en-US" sz="1700" dirty="0"/>
              <a:t>主要用来分析</a:t>
            </a:r>
            <a:r>
              <a:rPr lang="en-US" altLang="zh-CN" sz="1700" dirty="0"/>
              <a:t>CPU</a:t>
            </a:r>
          </a:p>
          <a:p>
            <a:pPr marL="0" indent="0">
              <a:buNone/>
            </a:pPr>
            <a:r>
              <a:rPr lang="en-US" altLang="zh-CN" sz="1700" dirty="0"/>
              <a:t>Stat </a:t>
            </a:r>
            <a:r>
              <a:rPr lang="en-US" altLang="zh-CN" sz="1700" dirty="0" err="1"/>
              <a:t>StartFile</a:t>
            </a:r>
            <a:r>
              <a:rPr lang="en-US" altLang="zh-CN" sz="1700" dirty="0"/>
              <a:t> // </a:t>
            </a:r>
            <a:r>
              <a:rPr lang="zh-CN" altLang="en-US" sz="1700" dirty="0"/>
              <a:t>开始</a:t>
            </a:r>
            <a:endParaRPr lang="en-US" altLang="zh-CN" sz="1700" dirty="0"/>
          </a:p>
          <a:p>
            <a:pPr marL="0" indent="0">
              <a:buNone/>
            </a:pPr>
            <a:r>
              <a:rPr lang="en-US" altLang="zh-CN" sz="1700" dirty="0"/>
              <a:t>Stat </a:t>
            </a:r>
            <a:r>
              <a:rPr lang="en-US" altLang="zh-CN" sz="1700" dirty="0" err="1"/>
              <a:t>StopFile</a:t>
            </a:r>
            <a:r>
              <a:rPr lang="en-US" altLang="zh-CN" sz="1700" dirty="0"/>
              <a:t> //</a:t>
            </a:r>
            <a:r>
              <a:rPr lang="zh-CN" altLang="en-US" sz="1700" dirty="0"/>
              <a:t>结束</a:t>
            </a:r>
            <a:endParaRPr lang="en-US" altLang="zh-CN" sz="1700"/>
          </a:p>
          <a:p>
            <a:pPr marL="0" indent="0">
              <a:buNone/>
            </a:pPr>
            <a:endParaRPr lang="zh-CN" altLang="en-US" sz="1700" dirty="0"/>
          </a:p>
        </p:txBody>
      </p:sp>
    </p:spTree>
    <p:extLst>
      <p:ext uri="{BB962C8B-B14F-4D97-AF65-F5344CB8AC3E}">
        <p14:creationId xmlns:p14="http://schemas.microsoft.com/office/powerpoint/2010/main" val="40784261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26E1809A-048A-4684-885A-A024674BD4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zh-CN" altLang="en-US" sz="5400"/>
              <a:t>游戏线程</a:t>
            </a: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7CA61EE-AFBB-4981-B630-C01BABE076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2200"/>
              <a:t>计算游戏逻辑和变换</a:t>
            </a:r>
            <a:endParaRPr lang="en-US" altLang="zh-CN" sz="2200"/>
          </a:p>
          <a:p>
            <a:r>
              <a:rPr lang="zh-CN" altLang="en-US" sz="2200"/>
              <a:t>动画</a:t>
            </a:r>
            <a:endParaRPr lang="en-US" altLang="zh-CN" sz="2200"/>
          </a:p>
          <a:p>
            <a:r>
              <a:rPr lang="zh-CN" altLang="en-US" sz="2200"/>
              <a:t>对象位置</a:t>
            </a:r>
            <a:endParaRPr lang="en-US" altLang="zh-CN" sz="2200"/>
          </a:p>
          <a:p>
            <a:r>
              <a:rPr lang="zh-CN" altLang="en-US" sz="2200"/>
              <a:t>角色移动</a:t>
            </a:r>
            <a:endParaRPr lang="en-US" altLang="zh-CN" sz="2200"/>
          </a:p>
          <a:p>
            <a:r>
              <a:rPr lang="zh-CN" altLang="en-US" sz="2200"/>
              <a:t>物理</a:t>
            </a:r>
            <a:endParaRPr lang="en-US" altLang="zh-CN" sz="2200"/>
          </a:p>
          <a:p>
            <a:r>
              <a:rPr lang="zh-CN" altLang="en-US" sz="2200"/>
              <a:t>生产</a:t>
            </a:r>
            <a:endParaRPr lang="en-US" altLang="zh-CN" sz="2200"/>
          </a:p>
          <a:p>
            <a:r>
              <a:rPr lang="en-US" altLang="zh-CN" sz="2200"/>
              <a:t>AI</a:t>
            </a:r>
            <a:endParaRPr lang="zh-CN" altLang="en-US" sz="220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D1C0E14-BB2F-49BB-A85C-5DBFC38EA4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461" r="32907" b="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5778266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10A05691-F36F-44DD-904C-144D68CAF7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AF84BABF-B50B-412E-9179-B6AA2BBCDE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25827" y="978408"/>
            <a:ext cx="4437509" cy="1106424"/>
          </a:xfrm>
        </p:spPr>
        <p:txBody>
          <a:bodyPr anchor="b">
            <a:normAutofit/>
          </a:bodyPr>
          <a:lstStyle/>
          <a:p>
            <a:r>
              <a:rPr lang="en-US" altLang="zh-CN" sz="3300"/>
              <a:t>Tick</a:t>
            </a:r>
            <a:endParaRPr lang="zh-CN" altLang="en-US" sz="330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493321B-DEEE-4F5D-961D-51F79069F4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80" r="26809" b="1"/>
          <a:stretch/>
        </p:blipFill>
        <p:spPr>
          <a:xfrm>
            <a:off x="739152" y="585216"/>
            <a:ext cx="2250176" cy="233891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48FDD4C-8F20-4FF4-9203-54498B0832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4790" y="1110245"/>
            <a:ext cx="2671207" cy="128885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0BC1024-F096-47AC-8C18-29963F5704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637" y="3606944"/>
            <a:ext cx="5567359" cy="2087758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A9CF0DD-5937-4172-BD2C-9579BD31D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72846" y="1417320"/>
            <a:ext cx="0" cy="402336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E58EB05-2C2A-4A6C-9252-4D564C36F2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25827" y="2359152"/>
            <a:ext cx="4437509" cy="3429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1900"/>
              <a:t>一般来说，</a:t>
            </a:r>
            <a:r>
              <a:rPr lang="en-US" altLang="zh-CN" sz="1900"/>
              <a:t>Tick</a:t>
            </a:r>
            <a:r>
              <a:rPr lang="zh-CN" altLang="en-US" sz="1900"/>
              <a:t>是每帧去计算的，</a:t>
            </a:r>
            <a:r>
              <a:rPr lang="en-US" altLang="zh-CN" sz="1900"/>
              <a:t>C++</a:t>
            </a:r>
            <a:r>
              <a:rPr lang="zh-CN" altLang="en-US" sz="1900"/>
              <a:t>、蓝图、</a:t>
            </a:r>
            <a:r>
              <a:rPr lang="en-US" altLang="zh-CN" sz="1900"/>
              <a:t>TS</a:t>
            </a:r>
            <a:r>
              <a:rPr lang="zh-CN" altLang="en-US" sz="1900"/>
              <a:t>的</a:t>
            </a:r>
            <a:r>
              <a:rPr lang="en-US" altLang="zh-CN" sz="1900"/>
              <a:t>Tick</a:t>
            </a:r>
            <a:r>
              <a:rPr lang="zh-CN" altLang="en-US" sz="1900"/>
              <a:t>一般来说是性能开销的杀手，所以对于</a:t>
            </a:r>
            <a:r>
              <a:rPr lang="en-US" altLang="zh-CN" sz="1900"/>
              <a:t>Game Thread</a:t>
            </a:r>
            <a:r>
              <a:rPr lang="zh-CN" altLang="en-US" sz="1900"/>
              <a:t>来说，我们会专门去分析每一个地方的</a:t>
            </a:r>
            <a:r>
              <a:rPr lang="en-US" altLang="zh-CN" sz="1900"/>
              <a:t>Tick</a:t>
            </a:r>
            <a:r>
              <a:rPr lang="zh-CN" altLang="en-US" sz="1900"/>
              <a:t>并优化它，比如把复杂的运算挪到</a:t>
            </a:r>
            <a:r>
              <a:rPr lang="en-US" altLang="zh-CN" sz="1900"/>
              <a:t>C++</a:t>
            </a:r>
            <a:r>
              <a:rPr lang="zh-CN" altLang="en-US" sz="1900"/>
              <a:t>（头顶文字），比如做一些缓冲，加大</a:t>
            </a:r>
            <a:r>
              <a:rPr lang="en-US" altLang="zh-CN" sz="1900"/>
              <a:t>Tick</a:t>
            </a:r>
            <a:r>
              <a:rPr lang="zh-CN" altLang="en-US" sz="1900"/>
              <a:t>的间隔时间。避免空的</a:t>
            </a:r>
            <a:r>
              <a:rPr lang="en-US" altLang="zh-CN" sz="1900"/>
              <a:t>Tick</a:t>
            </a:r>
            <a:endParaRPr lang="zh-CN" altLang="en-US" sz="1900"/>
          </a:p>
        </p:txBody>
      </p:sp>
    </p:spTree>
    <p:extLst>
      <p:ext uri="{BB962C8B-B14F-4D97-AF65-F5344CB8AC3E}">
        <p14:creationId xmlns:p14="http://schemas.microsoft.com/office/powerpoint/2010/main" val="37794392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E1FC7B4-E4A7-4452-B413-1A623E3A72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bg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3">
            <a:extLst>
              <a:ext uri="{FF2B5EF4-FFF2-40B4-BE49-F238E27FC236}">
                <a16:creationId xmlns:a16="http://schemas.microsoft.com/office/drawing/2014/main" id="{E0709AF0-24F0-4486-B189-BE6386BD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1">
            <a:extLst>
              <a:ext uri="{FF2B5EF4-FFF2-40B4-BE49-F238E27FC236}">
                <a16:creationId xmlns:a16="http://schemas.microsoft.com/office/drawing/2014/main" id="{FBE3B62F-5853-4A3C-B050-6186351A71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6B49FA37-62A9-47EA-86EF-8158C96AE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448253"/>
            <a:ext cx="10520702" cy="1325563"/>
          </a:xfrm>
        </p:spPr>
        <p:txBody>
          <a:bodyPr>
            <a:normAutofit/>
          </a:bodyPr>
          <a:lstStyle/>
          <a:p>
            <a:r>
              <a:rPr lang="en-US" altLang="zh-CN"/>
              <a:t>Tick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35E2087-BC77-4AA6-BD7C-AFEC6ED9A5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91807"/>
            <a:ext cx="4936067" cy="39851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2000" dirty="0"/>
              <a:t>下面的可以用来取代</a:t>
            </a:r>
            <a:r>
              <a:rPr lang="en-US" altLang="zh-CN" sz="2000" dirty="0"/>
              <a:t>Tick</a:t>
            </a:r>
          </a:p>
          <a:p>
            <a:r>
              <a:rPr lang="en-US" altLang="zh-CN" sz="2000" dirty="0"/>
              <a:t>Timelines (Sequence)</a:t>
            </a:r>
          </a:p>
          <a:p>
            <a:r>
              <a:rPr lang="en-US" altLang="zh-CN" sz="2000" dirty="0"/>
              <a:t>Timers</a:t>
            </a:r>
            <a:r>
              <a:rPr lang="zh-CN" altLang="en-US" sz="2000" dirty="0"/>
              <a:t>（定时器）</a:t>
            </a:r>
            <a:endParaRPr lang="en-US" altLang="zh-CN" sz="2000" dirty="0"/>
          </a:p>
          <a:p>
            <a:r>
              <a:rPr lang="zh-CN" altLang="en-US" sz="2000" dirty="0"/>
              <a:t>手动开关</a:t>
            </a:r>
            <a:r>
              <a:rPr lang="en-US" altLang="zh-CN" sz="2000" dirty="0"/>
              <a:t>Tick</a:t>
            </a:r>
          </a:p>
          <a:p>
            <a:r>
              <a:rPr lang="zh-CN" altLang="en-US" sz="2000" dirty="0"/>
              <a:t>增大</a:t>
            </a:r>
            <a:r>
              <a:rPr lang="en-US" altLang="zh-CN" sz="2000" dirty="0"/>
              <a:t>Tick</a:t>
            </a:r>
            <a:r>
              <a:rPr lang="zh-CN" altLang="en-US" sz="2000" dirty="0"/>
              <a:t>执行间隔</a:t>
            </a:r>
            <a:endParaRPr lang="en-US" altLang="zh-CN" sz="2000" dirty="0"/>
          </a:p>
          <a:p>
            <a:r>
              <a:rPr lang="zh-CN" altLang="en-US" sz="2000" dirty="0"/>
              <a:t>事件驱动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8E318FD-B7FC-4856-9FE8-8A91A1FA19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7734" y="3229510"/>
            <a:ext cx="4935970" cy="1909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7617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733B03-E520-4876-B1F2-54B193DB74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5576887"/>
            <a:ext cx="10911840" cy="640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zh-CN" altLang="en-US" sz="3200" dirty="0"/>
              <a:t>性能、目标帧率、画面质量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D3C1877F-E2BE-4032-AAF0-45D2E7BCAF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2015"/>
          <a:stretch/>
        </p:blipFill>
        <p:spPr>
          <a:xfrm>
            <a:off x="640080" y="640080"/>
            <a:ext cx="10911840" cy="4836795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10760054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550BE34-C2B8-49B8-8519-67A8CAD51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7457DD9-5A45-400A-AB4B-4B4EDECA2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6AC7A9C0-7948-44C6-A863-2D9D28BFA4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746" y="586822"/>
            <a:ext cx="3560252" cy="1645920"/>
          </a:xfrm>
        </p:spPr>
        <p:txBody>
          <a:bodyPr>
            <a:normAutofit/>
          </a:bodyPr>
          <a:lstStyle/>
          <a:p>
            <a:r>
              <a:rPr lang="zh-CN" altLang="en-US" sz="3200"/>
              <a:t>耗时高的函数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41CF7D6-A660-431A-B0BB-140A0D555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570A85B-3810-4F95-97B0-CBF4CCDB3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33FA426-7275-41E8-A508-43D354431E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1164" y="586822"/>
            <a:ext cx="6002636" cy="164592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zh-CN" altLang="en-US" sz="1800"/>
              <a:t>尽量避免使用耗时高的函数</a:t>
            </a:r>
            <a:endParaRPr lang="en-US" altLang="zh-CN" sz="1800"/>
          </a:p>
          <a:p>
            <a:pPr marL="0" indent="0">
              <a:buNone/>
            </a:pPr>
            <a:endParaRPr lang="zh-CN" altLang="en-US" sz="180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E55E1A6-CEB4-4F21-B103-08539A036E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784" y="3415330"/>
            <a:ext cx="11164824" cy="212131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8E426FA-D4AE-4AEF-9E81-D8C8140BD4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6998" y="5427357"/>
            <a:ext cx="2171429" cy="1504762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6B9569D1-41A5-4FDA-BD8E-4559D5F2E67E}"/>
              </a:ext>
            </a:extLst>
          </p:cNvPr>
          <p:cNvSpPr txBox="1"/>
          <p:nvPr/>
        </p:nvSpPr>
        <p:spPr>
          <a:xfrm>
            <a:off x="8352482" y="6019800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构造函数会很多</a:t>
            </a:r>
          </a:p>
        </p:txBody>
      </p:sp>
    </p:spTree>
    <p:extLst>
      <p:ext uri="{BB962C8B-B14F-4D97-AF65-F5344CB8AC3E}">
        <p14:creationId xmlns:p14="http://schemas.microsoft.com/office/powerpoint/2010/main" val="31735427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F39165A-B2DA-49C7-B32A-B2DFEC755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Draw thread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7B916EA-C2B9-4E0E-9D49-CF6901B28F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/>
              <a:t>会创建一个命令列表（</a:t>
            </a:r>
            <a:r>
              <a:rPr lang="en-US" altLang="zh-CN" dirty="0"/>
              <a:t>Draw Call</a:t>
            </a:r>
            <a:r>
              <a:rPr lang="zh-CN" altLang="en-US" dirty="0"/>
              <a:t>）传给</a:t>
            </a:r>
            <a:r>
              <a:rPr lang="en-US" altLang="zh-CN" dirty="0"/>
              <a:t>GPU</a:t>
            </a:r>
            <a:r>
              <a:rPr lang="zh-CN" altLang="en-US" dirty="0"/>
              <a:t>去执行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视锥体裁剪不在相机可视范围内的物体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场景中物体太多会影响性能（</a:t>
            </a:r>
            <a:r>
              <a:rPr lang="en-US" altLang="zh-CN" dirty="0"/>
              <a:t>10-15k+ Epic</a:t>
            </a:r>
            <a:r>
              <a:rPr lang="zh-CN" altLang="en-US" dirty="0"/>
              <a:t>）</a:t>
            </a: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056027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328FD8-E517-4EC7-9389-D9301FB737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5576887"/>
            <a:ext cx="10911840" cy="640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altLang="zh-CN" sz="3200"/>
              <a:t>Draw calls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7DAA6C8C-4F6C-4524-8B7D-0D305390D0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7505" b="1"/>
          <a:stretch/>
        </p:blipFill>
        <p:spPr>
          <a:xfrm>
            <a:off x="640080" y="640080"/>
            <a:ext cx="10911840" cy="4836795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9707809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96996C-4420-4C89-BFF2-2F3181842F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5576887"/>
            <a:ext cx="10911840" cy="640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endParaRPr lang="en-US" altLang="zh-CN" sz="320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BF56092A-1341-410F-9564-B32AB04BDA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" b="2581"/>
          <a:stretch/>
        </p:blipFill>
        <p:spPr>
          <a:xfrm>
            <a:off x="640080" y="640080"/>
            <a:ext cx="10911840" cy="4836795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41599837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4F81F30-5F69-4432-BD05-5BC85B070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127C276-638B-4B88-A067-3A5208B78E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D5472B3-0051-412F-ADFF-838F11C922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8633"/>
            <a:ext cx="12192000" cy="6480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5600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462BA0-FF2B-4B5C-A01E-DC26EBFDE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F5FD5CF-75D2-490D-81DC-82A9615203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4E76829-0A12-45B4-8B47-BE86C10E29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7836"/>
            <a:ext cx="12192000" cy="634232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7918781-3B3A-489C-9525-2B68617C7E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-41510"/>
            <a:ext cx="9906000" cy="85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1508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B0520D-2D0C-4C65-B97A-6E875C020E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4614" y="1783959"/>
            <a:ext cx="4087306" cy="28891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 sz="5400"/>
              <a:t>通过</a:t>
            </a:r>
            <a:r>
              <a:rPr lang="en-US" altLang="zh-CN" sz="5400"/>
              <a:t>Python</a:t>
            </a:r>
            <a:r>
              <a:rPr lang="zh-CN" altLang="en-US" sz="5400"/>
              <a:t>自动合并角色</a:t>
            </a:r>
            <a:endParaRPr lang="en-US" altLang="zh-CN" sz="5400"/>
          </a:p>
        </p:txBody>
      </p:sp>
      <p:sp>
        <p:nvSpPr>
          <p:cNvPr id="56" name="Freeform: Shape 8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2FFD2047-FA90-45C9-A2F7-67FB853D97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3655" b="-1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4559277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39C0B09C-CE99-4581-B293-18285A5BC5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883" r="22576" b="-1"/>
          <a:stretch/>
        </p:blipFill>
        <p:spPr>
          <a:xfrm>
            <a:off x="20" y="10"/>
            <a:ext cx="7009876" cy="6857990"/>
          </a:xfrm>
          <a:custGeom>
            <a:avLst/>
            <a:gdLst/>
            <a:ahLst/>
            <a:cxnLst/>
            <a:rect l="l" t="t" r="r" b="b"/>
            <a:pathLst>
              <a:path w="7009896" h="6858000">
                <a:moveTo>
                  <a:pt x="0" y="0"/>
                </a:moveTo>
                <a:lnTo>
                  <a:pt x="7009896" y="0"/>
                </a:lnTo>
                <a:lnTo>
                  <a:pt x="7009896" y="1"/>
                </a:lnTo>
                <a:lnTo>
                  <a:pt x="6295211" y="1"/>
                </a:lnTo>
                <a:lnTo>
                  <a:pt x="6195255" y="380651"/>
                </a:lnTo>
                <a:cubicBezTo>
                  <a:pt x="5677600" y="2559611"/>
                  <a:pt x="5966601" y="4758249"/>
                  <a:pt x="6880029" y="6647018"/>
                </a:cubicBezTo>
                <a:lnTo>
                  <a:pt x="698828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5FDF4720-5445-47BE-89FE-E40D1AE6F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711927" y="-1"/>
            <a:ext cx="6480073" cy="6858002"/>
          </a:xfrm>
          <a:custGeom>
            <a:avLst/>
            <a:gdLst>
              <a:gd name="connsiteX0" fmla="*/ 6130244 w 6480073"/>
              <a:gd name="connsiteY0" fmla="*/ 0 h 6858002"/>
              <a:gd name="connsiteX1" fmla="*/ 6212951 w 6480073"/>
              <a:gd name="connsiteY1" fmla="*/ 314584 h 6858002"/>
              <a:gd name="connsiteX2" fmla="*/ 5540779 w 6480073"/>
              <a:gd name="connsiteY2" fmla="*/ 6756649 h 6858002"/>
              <a:gd name="connsiteX3" fmla="*/ 5489971 w 6480073"/>
              <a:gd name="connsiteY3" fmla="*/ 6858002 h 6858002"/>
              <a:gd name="connsiteX4" fmla="*/ 0 w 6480073"/>
              <a:gd name="connsiteY4" fmla="*/ 6858002 h 6858002"/>
              <a:gd name="connsiteX5" fmla="*/ 0 w 6480073"/>
              <a:gd name="connsiteY5" fmla="*/ 0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480073" h="6858002">
                <a:moveTo>
                  <a:pt x="6130244" y="0"/>
                </a:moveTo>
                <a:lnTo>
                  <a:pt x="6212951" y="314584"/>
                </a:lnTo>
                <a:cubicBezTo>
                  <a:pt x="6745828" y="2551616"/>
                  <a:pt x="6460994" y="4808873"/>
                  <a:pt x="5540779" y="6756649"/>
                </a:cubicBezTo>
                <a:lnTo>
                  <a:pt x="5489971" y="6858002"/>
                </a:lnTo>
                <a:lnTo>
                  <a:pt x="0" y="6858002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AC8710B4-A815-4082-9E4F-F13A000709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942784" y="0"/>
            <a:ext cx="6249216" cy="6858001"/>
          </a:xfrm>
          <a:custGeom>
            <a:avLst/>
            <a:gdLst>
              <a:gd name="connsiteX0" fmla="*/ 0 w 6249216"/>
              <a:gd name="connsiteY0" fmla="*/ 0 h 6858001"/>
              <a:gd name="connsiteX1" fmla="*/ 5893742 w 6249216"/>
              <a:gd name="connsiteY1" fmla="*/ 1 h 6858001"/>
              <a:gd name="connsiteX2" fmla="*/ 5993697 w 6249216"/>
              <a:gd name="connsiteY2" fmla="*/ 380651 h 6858001"/>
              <a:gd name="connsiteX3" fmla="*/ 5308924 w 6249216"/>
              <a:gd name="connsiteY3" fmla="*/ 6647018 h 6858001"/>
              <a:gd name="connsiteX4" fmla="*/ 5200672 w 6249216"/>
              <a:gd name="connsiteY4" fmla="*/ 6858001 h 6858001"/>
              <a:gd name="connsiteX5" fmla="*/ 1 w 6249216"/>
              <a:gd name="connsiteY5" fmla="*/ 685800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49216" h="6858001">
                <a:moveTo>
                  <a:pt x="0" y="0"/>
                </a:moveTo>
                <a:lnTo>
                  <a:pt x="5893742" y="1"/>
                </a:lnTo>
                <a:lnTo>
                  <a:pt x="5993697" y="380651"/>
                </a:lnTo>
                <a:cubicBezTo>
                  <a:pt x="6511353" y="2559611"/>
                  <a:pt x="6222352" y="4758249"/>
                  <a:pt x="5308924" y="6647018"/>
                </a:cubicBezTo>
                <a:lnTo>
                  <a:pt x="5200672" y="6858001"/>
                </a:lnTo>
                <a:lnTo>
                  <a:pt x="1" y="685800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BE8F4030-22F2-4DFD-8826-5B364EC552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1436" y="1396289"/>
            <a:ext cx="4819952" cy="132556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zh-CN" altLang="en-US" dirty="0"/>
              <a:t>减少</a:t>
            </a:r>
            <a:r>
              <a:rPr lang="en-US" altLang="zh-CN" dirty="0"/>
              <a:t>Draw Calls</a:t>
            </a:r>
            <a:br>
              <a:rPr lang="en-US" altLang="zh-CN" dirty="0"/>
            </a:br>
            <a:endParaRPr lang="en-US" altLang="zh-CN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6F07738-9B75-465B-8658-807024C654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1435" y="2871982"/>
            <a:ext cx="4819951" cy="3181684"/>
          </a:xfrm>
        </p:spPr>
        <p:txBody>
          <a:bodyPr anchor="t">
            <a:normAutofit/>
          </a:bodyPr>
          <a:lstStyle/>
          <a:p>
            <a:r>
              <a:rPr lang="zh-CN" altLang="en-US" sz="1800" dirty="0"/>
              <a:t>不利于对象剔除</a:t>
            </a:r>
            <a:endParaRPr lang="en-US" altLang="zh-CN" sz="1800" dirty="0"/>
          </a:p>
          <a:p>
            <a:r>
              <a:rPr lang="zh-CN" altLang="en-US" sz="1800" dirty="0"/>
              <a:t>对光照图有影响</a:t>
            </a:r>
            <a:endParaRPr lang="en-US" altLang="zh-CN" sz="1800" dirty="0"/>
          </a:p>
          <a:p>
            <a:r>
              <a:rPr lang="zh-CN" altLang="en-US" sz="1800" dirty="0"/>
              <a:t>对碰撞计算有影响</a:t>
            </a:r>
            <a:endParaRPr lang="en-US" altLang="zh-CN" sz="1800" dirty="0"/>
          </a:p>
          <a:p>
            <a:r>
              <a:rPr lang="zh-CN" altLang="en-US" sz="1800" dirty="0"/>
              <a:t>对内存有影响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2132866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5CB593EA-2F98-479F-B4C4-F366571FA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4E8EA9C-2DD0-495C-B8AF-608EDD2718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719" y="457201"/>
            <a:ext cx="2133877" cy="275339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5CC8B1F-48E5-4AB1-8146-95FB1FC470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3880" y="457200"/>
            <a:ext cx="2154526" cy="2753389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22FB5570-1C8C-48D5-868F-80C327D5C8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6452" y="120398"/>
            <a:ext cx="1869359" cy="3308602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7F3EE690-9827-45A5-A0B4-6085D78FDC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44625" y="120398"/>
            <a:ext cx="1869359" cy="330860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A330EA18-3F35-43EE-95EC-45B5F8E095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3552" y="4205516"/>
            <a:ext cx="5492181" cy="1373045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39BEB6D0-9E4E-4221-93D1-74ABECEE9E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45910" y="3474720"/>
            <a:ext cx="6046090" cy="3383281"/>
          </a:xfrm>
          <a:prstGeom prst="rect">
            <a:avLst/>
          </a:prstGeom>
          <a:solidFill>
            <a:srgbClr val="654A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83DAFAA7-40D5-405A-A8A0-2C28F44293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1653" y="3799272"/>
            <a:ext cx="5193748" cy="637124"/>
          </a:xfrm>
        </p:spPr>
        <p:txBody>
          <a:bodyPr>
            <a:normAutofit/>
          </a:bodyPr>
          <a:lstStyle/>
          <a:p>
            <a:r>
              <a:rPr lang="zh-CN" altLang="en-US" sz="3200">
                <a:solidFill>
                  <a:srgbClr val="FFFFFF"/>
                </a:solidFill>
              </a:rPr>
              <a:t>减少</a:t>
            </a:r>
            <a:r>
              <a:rPr lang="en-US" altLang="zh-CN" sz="3200">
                <a:solidFill>
                  <a:srgbClr val="FFFFFF"/>
                </a:solidFill>
              </a:rPr>
              <a:t>Draw calls</a:t>
            </a:r>
            <a:endParaRPr lang="zh-CN" altLang="en-US" sz="3200">
              <a:solidFill>
                <a:srgbClr val="FFFFFF"/>
              </a:solidFill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94B01D7-1072-4B2E-9F83-514FB0D7A8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9648" y="4510585"/>
            <a:ext cx="5366610" cy="1758732"/>
          </a:xfrm>
        </p:spPr>
        <p:txBody>
          <a:bodyPr>
            <a:normAutofit/>
          </a:bodyPr>
          <a:lstStyle/>
          <a:p>
            <a:r>
              <a:rPr lang="zh-CN" altLang="en-US" sz="1800">
                <a:solidFill>
                  <a:srgbClr val="FFFFFF"/>
                </a:solidFill>
              </a:rPr>
              <a:t>在不同的屏占比，采用不同的</a:t>
            </a:r>
            <a:r>
              <a:rPr lang="en-US" altLang="zh-CN" sz="1800">
                <a:solidFill>
                  <a:srgbClr val="FFFFFF"/>
                </a:solidFill>
              </a:rPr>
              <a:t>LOD</a:t>
            </a:r>
            <a:endParaRPr lang="zh-CN" altLang="en-US" sz="18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94203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8">
            <a:extLst>
              <a:ext uri="{FF2B5EF4-FFF2-40B4-BE49-F238E27FC236}">
                <a16:creationId xmlns:a16="http://schemas.microsoft.com/office/drawing/2014/main" id="{1ECAB1E8-8195-4748-BE71-FF806D8689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!!text rectangle">
            <a:extLst>
              <a:ext uri="{FF2B5EF4-FFF2-40B4-BE49-F238E27FC236}">
                <a16:creationId xmlns:a16="http://schemas.microsoft.com/office/drawing/2014/main" id="{57F6BDD4-E066-4008-8011-6CC31AEB4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5" y="633619"/>
            <a:ext cx="4279383" cy="5495925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7B4C5534-9498-4EF2-9DA3-DD03E93350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7" y="978619"/>
            <a:ext cx="3410712" cy="1106424"/>
          </a:xfrm>
        </p:spPr>
        <p:txBody>
          <a:bodyPr>
            <a:normAutofit/>
          </a:bodyPr>
          <a:lstStyle/>
          <a:p>
            <a:r>
              <a:rPr lang="zh-CN" altLang="en-US" sz="2800" dirty="0"/>
              <a:t>减少</a:t>
            </a:r>
            <a:r>
              <a:rPr lang="en-US" altLang="zh-CN" sz="2800" dirty="0"/>
              <a:t>Draw Calls</a:t>
            </a:r>
            <a:endParaRPr lang="zh-CN" altLang="en-US" sz="2800" dirty="0"/>
          </a:p>
        </p:txBody>
      </p:sp>
      <p:sp>
        <p:nvSpPr>
          <p:cNvPr id="13" name="!!accent">
            <a:extLst>
              <a:ext uri="{FF2B5EF4-FFF2-40B4-BE49-F238E27FC236}">
                <a16:creationId xmlns:a16="http://schemas.microsoft.com/office/drawing/2014/main" id="{2711A8FB-68FC-45FC-B01E-38F809E2D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7" y="117043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A865FE3-5FC9-4049-87CF-30019C46C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9" y="2121408"/>
            <a:ext cx="3328416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9623EF9-9137-486F-BFD9-05F9630C5C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7" y="2359152"/>
            <a:ext cx="3410712" cy="3425043"/>
          </a:xfrm>
        </p:spPr>
        <p:txBody>
          <a:bodyPr>
            <a:normAutofit/>
          </a:bodyPr>
          <a:lstStyle/>
          <a:p>
            <a:r>
              <a:rPr lang="zh-CN" altLang="en-US" sz="1700" dirty="0"/>
              <a:t>合并模型、材质、地形裁剪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EB4C93E-A658-4137-B0E0-4274E8FB00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848"/>
          <a:stretch/>
        </p:blipFill>
        <p:spPr>
          <a:xfrm>
            <a:off x="5124450" y="634382"/>
            <a:ext cx="6657213" cy="5495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6030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8">
            <a:extLst>
              <a:ext uri="{FF2B5EF4-FFF2-40B4-BE49-F238E27FC236}">
                <a16:creationId xmlns:a16="http://schemas.microsoft.com/office/drawing/2014/main" id="{EE1FC7B4-E4A7-4452-B413-1A623E3A72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bg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3">
            <a:extLst>
              <a:ext uri="{FF2B5EF4-FFF2-40B4-BE49-F238E27FC236}">
                <a16:creationId xmlns:a16="http://schemas.microsoft.com/office/drawing/2014/main" id="{E0709AF0-24F0-4486-B189-BE6386BD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1">
            <a:extLst>
              <a:ext uri="{FF2B5EF4-FFF2-40B4-BE49-F238E27FC236}">
                <a16:creationId xmlns:a16="http://schemas.microsoft.com/office/drawing/2014/main" id="{FBE3B62F-5853-4A3C-B050-6186351A71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D9B1C0FF-FF4A-4D89-9943-5236B3A659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448253"/>
            <a:ext cx="10520702" cy="1325563"/>
          </a:xfrm>
        </p:spPr>
        <p:txBody>
          <a:bodyPr>
            <a:normAutofit/>
          </a:bodyPr>
          <a:lstStyle/>
          <a:p>
            <a:r>
              <a:rPr lang="zh-CN" altLang="en-US" dirty="0"/>
              <a:t>性能、质量、特性</a:t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DAC1506-BAD9-4F5D-B66C-90CDAABB6E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91807"/>
            <a:ext cx="4936067" cy="398515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zh-CN" sz="2000"/>
          </a:p>
          <a:p>
            <a:endParaRPr lang="zh-CN" altLang="en-US" sz="200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BFBD144-1C5A-402A-81C3-E4A9212BB9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7734" y="3012092"/>
            <a:ext cx="4935970" cy="2344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6271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4AAC307-F1DB-4939-9F3E-17EFA0778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HLOD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35C40A0-E336-493E-BC2A-6A521B0DB7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/>
              <a:t>把</a:t>
            </a:r>
            <a:r>
              <a:rPr lang="en-US" altLang="zh-CN" dirty="0"/>
              <a:t>LOD3</a:t>
            </a:r>
            <a:r>
              <a:rPr lang="zh-CN" altLang="en-US" dirty="0"/>
              <a:t>级别生成的</a:t>
            </a:r>
            <a:r>
              <a:rPr lang="en-US" altLang="zh-CN" dirty="0"/>
              <a:t>Mesh</a:t>
            </a:r>
            <a:r>
              <a:rPr lang="zh-CN" altLang="en-US" dirty="0"/>
              <a:t>，合成一个</a:t>
            </a:r>
            <a:r>
              <a:rPr lang="en-US" altLang="zh-CN" dirty="0"/>
              <a:t>Proxy</a:t>
            </a:r>
            <a:r>
              <a:rPr lang="zh-CN" altLang="en-US" dirty="0"/>
              <a:t>的代理，这个代理也是</a:t>
            </a:r>
            <a:r>
              <a:rPr lang="en-US" altLang="zh-CN" dirty="0" err="1"/>
              <a:t>StaticMesh</a:t>
            </a:r>
            <a:r>
              <a:rPr lang="zh-CN" altLang="en-US" dirty="0"/>
              <a:t>和纹理，这样做的好处是，你都使用</a:t>
            </a:r>
            <a:r>
              <a:rPr lang="en-US" altLang="zh-CN" dirty="0"/>
              <a:t>LOD3</a:t>
            </a:r>
            <a:r>
              <a:rPr lang="zh-CN" altLang="en-US" dirty="0"/>
              <a:t>了，想必是离得很远的，那还绘制个三四千的组件不划算。不如直接合成一个</a:t>
            </a:r>
            <a:r>
              <a:rPr lang="en-US" altLang="zh-CN" dirty="0" err="1"/>
              <a:t>StaticMesh</a:t>
            </a:r>
            <a:r>
              <a:rPr lang="zh-CN" altLang="en-US" dirty="0"/>
              <a:t>画出来。</a:t>
            </a:r>
          </a:p>
        </p:txBody>
      </p:sp>
    </p:spTree>
    <p:extLst>
      <p:ext uri="{BB962C8B-B14F-4D97-AF65-F5344CB8AC3E}">
        <p14:creationId xmlns:p14="http://schemas.microsoft.com/office/powerpoint/2010/main" val="3783342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72A478-DD2F-4ADC-A994-56BDFBC34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GPU Thread</a:t>
            </a:r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692E65A-C390-407F-8F1D-BDDF43A2CC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/>
              <a:t>ShowFlag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170462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00E12FA-2449-40FD-A57F-B90D95EEA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GPU Thread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D04ABDA-29A7-44B7-A3BF-C54AACFCB6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GPU Profiling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57201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3F7C30F-A72F-46A0-BBE6-8CFACED89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过度绘制（</a:t>
            </a:r>
            <a:r>
              <a:rPr lang="en-US" altLang="zh-CN" dirty="0"/>
              <a:t>Overdraw</a:t>
            </a:r>
            <a:r>
              <a:rPr lang="zh-CN" altLang="en-US" dirty="0"/>
              <a:t>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A00B4E9-CE7B-41EA-AC23-A0FFE08526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61564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9180A5-2051-4297-A93F-E71CE1AE93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5576887"/>
            <a:ext cx="10911840" cy="640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altLang="zh-CN" sz="3200"/>
              <a:t>Quad Overdraw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319A6CA1-117B-472E-8FCE-FB2DD3714B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2992"/>
          <a:stretch/>
        </p:blipFill>
        <p:spPr>
          <a:xfrm>
            <a:off x="640080" y="640080"/>
            <a:ext cx="10911840" cy="4836795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9679507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8C48F86-8C01-44D3-AB0C-470FF4AE9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5576887"/>
            <a:ext cx="10911840" cy="640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GB" altLang="zh-CN" sz="3200" dirty="0"/>
              <a:t>Shader Complexity</a:t>
            </a:r>
            <a:endParaRPr lang="en-US" altLang="zh-CN" sz="3200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2178C5E1-5E34-495D-B764-2EB819C5A4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2992"/>
          <a:stretch/>
        </p:blipFill>
        <p:spPr>
          <a:xfrm>
            <a:off x="640080" y="640080"/>
            <a:ext cx="10911840" cy="4836795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22265615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33CD251C-A887-4D2F-925B-FC0971985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7888A3BC-18CB-4E6F-BCBA-AD04F031BE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0452" y="1522604"/>
            <a:ext cx="3150129" cy="1544422"/>
          </a:xfrm>
        </p:spPr>
        <p:txBody>
          <a:bodyPr anchor="b">
            <a:normAutofit/>
          </a:bodyPr>
          <a:lstStyle/>
          <a:p>
            <a:r>
              <a:rPr lang="en-GB" altLang="zh-CN" sz="4000"/>
              <a:t>Shader Complexity</a:t>
            </a:r>
            <a:endParaRPr lang="zh-CN" altLang="en-US" sz="400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70AE191-D2EA-45C9-A44D-830C188F74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72021" y="518649"/>
            <a:ext cx="1128382" cy="847206"/>
            <a:chOff x="8183879" y="1000124"/>
            <a:chExt cx="1562267" cy="1172973"/>
          </a:xfrm>
        </p:grpSpPr>
        <p:sp>
          <p:nvSpPr>
            <p:cNvPr id="24" name="Freeform 5">
              <a:extLst>
                <a:ext uri="{FF2B5EF4-FFF2-40B4-BE49-F238E27FC236}">
                  <a16:creationId xmlns:a16="http://schemas.microsoft.com/office/drawing/2014/main" id="{23A0E4C1-B7A6-4637-AC51-4A5AE3841F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83879" y="1348782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5">
              <a:extLst>
                <a:ext uri="{FF2B5EF4-FFF2-40B4-BE49-F238E27FC236}">
                  <a16:creationId xmlns:a16="http://schemas.microsoft.com/office/drawing/2014/main" id="{F4E8C039-CC58-44F3-8A7B-E0A934C1D0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83979" y="1000124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BB0FBE0-EFCA-44CF-A065-97245AD145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0450" y="3067026"/>
            <a:ext cx="3150131" cy="3272324"/>
          </a:xfrm>
        </p:spPr>
        <p:txBody>
          <a:bodyPr anchor="t">
            <a:normAutofit/>
          </a:bodyPr>
          <a:lstStyle/>
          <a:p>
            <a:r>
              <a:rPr lang="zh-CN" altLang="en-US" sz="2000" dirty="0"/>
              <a:t>指令数太多</a:t>
            </a:r>
            <a:endParaRPr lang="en-US" altLang="zh-CN" sz="2000" dirty="0"/>
          </a:p>
          <a:p>
            <a:r>
              <a:rPr lang="zh-CN" altLang="en-US" sz="2000" dirty="0"/>
              <a:t>采样的贴图数太多</a:t>
            </a:r>
            <a:endParaRPr lang="en-US" altLang="zh-CN" sz="2000" dirty="0"/>
          </a:p>
          <a:p>
            <a:r>
              <a:rPr lang="en-US" altLang="zh-CN" sz="2000" dirty="0"/>
              <a:t>If</a:t>
            </a:r>
            <a:r>
              <a:rPr lang="zh-CN" altLang="en-US" sz="2000" dirty="0"/>
              <a:t>开销</a:t>
            </a:r>
            <a:endParaRPr lang="en-US" altLang="zh-CN" sz="2000" dirty="0"/>
          </a:p>
          <a:p>
            <a:r>
              <a:rPr lang="zh-CN" altLang="en-US" sz="2000" dirty="0"/>
              <a:t>质量切换、参数切换</a:t>
            </a:r>
            <a:endParaRPr lang="en-US" altLang="zh-CN" sz="2000" dirty="0"/>
          </a:p>
          <a:p>
            <a:r>
              <a:rPr lang="zh-CN" altLang="en-US" sz="2000" dirty="0"/>
              <a:t>复杂的运算如果可以挪到顶点着色器就挪</a:t>
            </a:r>
            <a:endParaRPr lang="en-US" altLang="zh-CN" sz="20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6260A40-A1BE-4F3C-B5C7-019D0339E6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31" r="22450" b="1"/>
          <a:stretch/>
        </p:blipFill>
        <p:spPr>
          <a:xfrm>
            <a:off x="4601056" y="10"/>
            <a:ext cx="3749040" cy="338327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76DC668-DF12-46DE-8989-54FCCBBEF75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868" r="21125"/>
          <a:stretch/>
        </p:blipFill>
        <p:spPr>
          <a:xfrm>
            <a:off x="8442960" y="10"/>
            <a:ext cx="3749040" cy="338327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21BF3FEE-19D2-4927-82D5-71AC54D6DF5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746" r="24105" b="-1"/>
          <a:stretch/>
        </p:blipFill>
        <p:spPr>
          <a:xfrm>
            <a:off x="4601056" y="3474722"/>
            <a:ext cx="3749040" cy="338327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0E06E4F-689C-4C20-96C4-2FC1B8E49B9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576" r="3" b="1837"/>
          <a:stretch/>
        </p:blipFill>
        <p:spPr>
          <a:xfrm>
            <a:off x="8442960" y="3474719"/>
            <a:ext cx="3749040" cy="3383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9386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7316481C-0A49-4796-812B-0D64F063B7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F3966760-823C-4977-93A7-63BC7157E3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6498" y="655128"/>
            <a:ext cx="4613919" cy="14996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sz="4200"/>
              <a:t>Niagra LOD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5271697-90F1-4A23-8EF2-0179F2EAFA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"/>
            <a:ext cx="606972" cy="323398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F49CE81-B2F4-47B2-9D4A-886DCE0A84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88720" y="73152"/>
            <a:ext cx="1178966" cy="232963"/>
            <a:chOff x="7763256" y="73152"/>
            <a:chExt cx="1178966" cy="232963"/>
          </a:xfrm>
        </p:grpSpPr>
        <p:sp>
          <p:nvSpPr>
            <p:cNvPr id="24" name="Rectangle 64">
              <a:extLst>
                <a:ext uri="{FF2B5EF4-FFF2-40B4-BE49-F238E27FC236}">
                  <a16:creationId xmlns:a16="http://schemas.microsoft.com/office/drawing/2014/main" id="{4BE32177-3EAD-42DA-997C-8DAE1BFEE5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66">
              <a:extLst>
                <a:ext uri="{FF2B5EF4-FFF2-40B4-BE49-F238E27FC236}">
                  <a16:creationId xmlns:a16="http://schemas.microsoft.com/office/drawing/2014/main" id="{A0DEE160-9825-4DB5-8188-911AC13EA7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64">
              <a:extLst>
                <a:ext uri="{FF2B5EF4-FFF2-40B4-BE49-F238E27FC236}">
                  <a16:creationId xmlns:a16="http://schemas.microsoft.com/office/drawing/2014/main" id="{9C5FEDB5-0AEE-40E4-9CA6-6718B956D9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66">
              <a:extLst>
                <a:ext uri="{FF2B5EF4-FFF2-40B4-BE49-F238E27FC236}">
                  <a16:creationId xmlns:a16="http://schemas.microsoft.com/office/drawing/2014/main" id="{1A11DF2D-1D4B-45DA-906B-2A1F84C996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64">
              <a:extLst>
                <a:ext uri="{FF2B5EF4-FFF2-40B4-BE49-F238E27FC236}">
                  <a16:creationId xmlns:a16="http://schemas.microsoft.com/office/drawing/2014/main" id="{B6A5BAC0-9806-4124-A584-7F924A6589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66">
              <a:extLst>
                <a:ext uri="{FF2B5EF4-FFF2-40B4-BE49-F238E27FC236}">
                  <a16:creationId xmlns:a16="http://schemas.microsoft.com/office/drawing/2014/main" id="{A8F6BFA3-38BE-4F0A-94D9-EF0E6EA01A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64">
              <a:extLst>
                <a:ext uri="{FF2B5EF4-FFF2-40B4-BE49-F238E27FC236}">
                  <a16:creationId xmlns:a16="http://schemas.microsoft.com/office/drawing/2014/main" id="{BE6BCF21-959F-419E-BCA4-B20AF92EF4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66">
              <a:extLst>
                <a:ext uri="{FF2B5EF4-FFF2-40B4-BE49-F238E27FC236}">
                  <a16:creationId xmlns:a16="http://schemas.microsoft.com/office/drawing/2014/main" id="{54B6E037-E222-42EB-9AEB-C45EF2090A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64">
              <a:extLst>
                <a:ext uri="{FF2B5EF4-FFF2-40B4-BE49-F238E27FC236}">
                  <a16:creationId xmlns:a16="http://schemas.microsoft.com/office/drawing/2014/main" id="{A0494426-372E-42B8-87E1-170F1B596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66">
              <a:extLst>
                <a:ext uri="{FF2B5EF4-FFF2-40B4-BE49-F238E27FC236}">
                  <a16:creationId xmlns:a16="http://schemas.microsoft.com/office/drawing/2014/main" id="{14DB5AB5-5D73-4375-8CF4-DF4B7A5D7F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64">
              <a:extLst>
                <a:ext uri="{FF2B5EF4-FFF2-40B4-BE49-F238E27FC236}">
                  <a16:creationId xmlns:a16="http://schemas.microsoft.com/office/drawing/2014/main" id="{009B2A6E-6D36-4A9A-AFAA-CF4D859147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66">
              <a:extLst>
                <a:ext uri="{FF2B5EF4-FFF2-40B4-BE49-F238E27FC236}">
                  <a16:creationId xmlns:a16="http://schemas.microsoft.com/office/drawing/2014/main" id="{85DC0718-B29F-47A6-931F-F0EF9FA995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64">
              <a:extLst>
                <a:ext uri="{FF2B5EF4-FFF2-40B4-BE49-F238E27FC236}">
                  <a16:creationId xmlns:a16="http://schemas.microsoft.com/office/drawing/2014/main" id="{AAED958D-AFCC-4BEF-818A-EFF7E41D17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66">
              <a:extLst>
                <a:ext uri="{FF2B5EF4-FFF2-40B4-BE49-F238E27FC236}">
                  <a16:creationId xmlns:a16="http://schemas.microsoft.com/office/drawing/2014/main" id="{C216DD5A-D1AE-429E-937E-456A50345E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64">
              <a:extLst>
                <a:ext uri="{FF2B5EF4-FFF2-40B4-BE49-F238E27FC236}">
                  <a16:creationId xmlns:a16="http://schemas.microsoft.com/office/drawing/2014/main" id="{A845B253-9DEE-45AC-AADA-FAA6812C39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66">
              <a:extLst>
                <a:ext uri="{FF2B5EF4-FFF2-40B4-BE49-F238E27FC236}">
                  <a16:creationId xmlns:a16="http://schemas.microsoft.com/office/drawing/2014/main" id="{CE7B6CBF-757B-4B55-84CB-062B712D38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64">
              <a:extLst>
                <a:ext uri="{FF2B5EF4-FFF2-40B4-BE49-F238E27FC236}">
                  <a16:creationId xmlns:a16="http://schemas.microsoft.com/office/drawing/2014/main" id="{2CC28C7A-EF33-43D3-90CD-DCAC92546A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66">
              <a:extLst>
                <a:ext uri="{FF2B5EF4-FFF2-40B4-BE49-F238E27FC236}">
                  <a16:creationId xmlns:a16="http://schemas.microsoft.com/office/drawing/2014/main" id="{BC0C9DCF-F15B-4B7A-A16B-37B4335E6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64">
              <a:extLst>
                <a:ext uri="{FF2B5EF4-FFF2-40B4-BE49-F238E27FC236}">
                  <a16:creationId xmlns:a16="http://schemas.microsoft.com/office/drawing/2014/main" id="{94991FD1-406A-4958-87D4-8DFA9FEA4C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66">
              <a:extLst>
                <a:ext uri="{FF2B5EF4-FFF2-40B4-BE49-F238E27FC236}">
                  <a16:creationId xmlns:a16="http://schemas.microsoft.com/office/drawing/2014/main" id="{5CD32F69-27AD-4088-877C-E2A40F8B0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图片 5">
            <a:extLst>
              <a:ext uri="{FF2B5EF4-FFF2-40B4-BE49-F238E27FC236}">
                <a16:creationId xmlns:a16="http://schemas.microsoft.com/office/drawing/2014/main" id="{A10737A6-4B26-4225-B13D-0DA8092886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9837" y="786195"/>
            <a:ext cx="5586942" cy="1704016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D9F5512A-48E1-4C07-B75E-3CCC517B6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233984"/>
            <a:ext cx="606972" cy="36240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A80D1324-4304-4499-AA5D-E883D7589E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49204" y="3996108"/>
            <a:ext cx="5586942" cy="209510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F7AAE0D-C286-44C6-B0EB-BE0267C372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9838" y="4177683"/>
            <a:ext cx="5586942" cy="1731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10717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4426AB7-D619-4515-962A-BC83909EC0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C56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E47DF98-723F-4AAC-ABCF-CACBC438F7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3840" y="256540"/>
            <a:ext cx="11704320" cy="6365239"/>
          </a:xfrm>
          <a:prstGeom prst="rect">
            <a:avLst/>
          </a:prstGeom>
          <a:solidFill>
            <a:srgbClr val="FFFFF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A29FC7C-9308-4FDE-8DCA-405668055B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895600" y="5768204"/>
            <a:ext cx="6400800" cy="0"/>
          </a:xfrm>
          <a:prstGeom prst="line">
            <a:avLst/>
          </a:prstGeom>
          <a:ln>
            <a:solidFill>
              <a:srgbClr val="4C56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>
            <a:extLst>
              <a:ext uri="{FF2B5EF4-FFF2-40B4-BE49-F238E27FC236}">
                <a16:creationId xmlns:a16="http://schemas.microsoft.com/office/drawing/2014/main" id="{41571CD2-F144-406F-845B-3C655E4B9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9980" y="4277356"/>
            <a:ext cx="9966960" cy="156032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altLang="zh-CN" sz="5800">
                <a:solidFill>
                  <a:srgbClr val="4C5642"/>
                </a:solidFill>
              </a:rPr>
              <a:t>StaticMeshLODGroup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33B66552-9B50-4B5E-9C8F-CFD2E1CBC4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057" r="-1" b="-1"/>
          <a:stretch/>
        </p:blipFill>
        <p:spPr>
          <a:xfrm>
            <a:off x="243840" y="256540"/>
            <a:ext cx="11704320" cy="3764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09468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2032B1E8-BC40-4380-97A6-14C0320AE1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2BEABD9-E1ED-49C7-8734-5494C88EE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4782312"/>
            <a:ext cx="11548872" cy="1755648"/>
          </a:xfrm>
          <a:prstGeom prst="rect">
            <a:avLst/>
          </a:prstGeom>
          <a:solidFill>
            <a:schemeClr val="tx1">
              <a:alpha val="93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C740F9DD-F059-4782-8AF9-BE688EEE59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009083"/>
            <a:ext cx="2889504" cy="1345997"/>
          </a:xfrm>
        </p:spPr>
        <p:txBody>
          <a:bodyPr anchor="ctr">
            <a:normAutofit/>
          </a:bodyPr>
          <a:lstStyle/>
          <a:p>
            <a:r>
              <a:rPr lang="en-US" altLang="zh-CN" sz="2600">
                <a:solidFill>
                  <a:schemeClr val="bg1"/>
                </a:solidFill>
              </a:rPr>
              <a:t>Light Complexity</a:t>
            </a:r>
            <a:endParaRPr lang="zh-CN" altLang="en-US" sz="2600">
              <a:solidFill>
                <a:schemeClr val="bg1"/>
              </a:solidFill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863A6CA-05AD-4F2A-9266-38F53D56D9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985" y="1290699"/>
            <a:ext cx="5212080" cy="224119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658B07F-1747-4E6F-8D5A-3B075A90CC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5935" y="1297214"/>
            <a:ext cx="5212080" cy="2228163"/>
          </a:xfrm>
          <a:prstGeom prst="rect">
            <a:avLst/>
          </a:prstGeom>
        </p:spPr>
      </p:pic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17341211-05E5-4FDD-98B1-F551CD0EAE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059936" y="5239512"/>
            <a:ext cx="0" cy="914400"/>
          </a:xfrm>
          <a:prstGeom prst="line">
            <a:avLst/>
          </a:prstGeom>
          <a:ln w="19050">
            <a:solidFill>
              <a:schemeClr val="bg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B00D0E0-AF8A-4062-A3FD-D06FFFF34F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9976" y="5009083"/>
            <a:ext cx="6976872" cy="1345997"/>
          </a:xfrm>
        </p:spPr>
        <p:txBody>
          <a:bodyPr anchor="ctr">
            <a:normAutofit lnSpcReduction="10000"/>
          </a:bodyPr>
          <a:lstStyle/>
          <a:p>
            <a:r>
              <a:rPr lang="zh-CN" altLang="en-US" sz="1700" dirty="0">
                <a:solidFill>
                  <a:schemeClr val="bg1"/>
                </a:solidFill>
              </a:rPr>
              <a:t>减少动态光数量</a:t>
            </a:r>
            <a:endParaRPr lang="en-US" altLang="zh-CN" sz="1700" dirty="0">
              <a:solidFill>
                <a:schemeClr val="bg1"/>
              </a:solidFill>
            </a:endParaRPr>
          </a:p>
          <a:p>
            <a:r>
              <a:rPr lang="zh-CN" altLang="en-US" sz="1700" dirty="0">
                <a:solidFill>
                  <a:schemeClr val="bg1"/>
                </a:solidFill>
              </a:rPr>
              <a:t>投射阴影开销很大</a:t>
            </a:r>
            <a:endParaRPr lang="en-US" altLang="zh-CN" sz="1700" dirty="0">
              <a:solidFill>
                <a:schemeClr val="bg1"/>
              </a:solidFill>
            </a:endParaRPr>
          </a:p>
          <a:p>
            <a:r>
              <a:rPr lang="zh-CN" altLang="en-US" sz="1700" dirty="0">
                <a:solidFill>
                  <a:schemeClr val="bg1"/>
                </a:solidFill>
              </a:rPr>
              <a:t>固定光源，尽量避免重叠</a:t>
            </a:r>
            <a:endParaRPr lang="en-US" altLang="zh-CN" sz="1700" dirty="0">
              <a:solidFill>
                <a:schemeClr val="bg1"/>
              </a:solidFill>
            </a:endParaRPr>
          </a:p>
          <a:p>
            <a:r>
              <a:rPr lang="zh-CN" altLang="en-US" sz="1700" dirty="0">
                <a:solidFill>
                  <a:schemeClr val="bg1"/>
                </a:solidFill>
              </a:rPr>
              <a:t>手动开关光源</a:t>
            </a:r>
          </a:p>
        </p:txBody>
      </p:sp>
    </p:spTree>
    <p:extLst>
      <p:ext uri="{BB962C8B-B14F-4D97-AF65-F5344CB8AC3E}">
        <p14:creationId xmlns:p14="http://schemas.microsoft.com/office/powerpoint/2010/main" val="23720644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114C78B5-EC6B-4A39-8860-7051008674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4669978"/>
            <a:ext cx="4391024" cy="11737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 sz="4000">
                <a:solidFill>
                  <a:schemeClr val="bg1"/>
                </a:solidFill>
              </a:rPr>
              <a:t>大纲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AAC99D5-CDEE-471F-AF4D-3F45423C0A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06" r="5" b="5"/>
          <a:stretch/>
        </p:blipFill>
        <p:spPr>
          <a:xfrm>
            <a:off x="20" y="10"/>
            <a:ext cx="4000480" cy="3904882"/>
          </a:xfrm>
          <a:custGeom>
            <a:avLst/>
            <a:gdLst/>
            <a:ahLst/>
            <a:cxnLst/>
            <a:rect l="l" t="t" r="r" b="b"/>
            <a:pathLst>
              <a:path w="4000500" h="3413410">
                <a:moveTo>
                  <a:pt x="0" y="0"/>
                </a:moveTo>
                <a:lnTo>
                  <a:pt x="4000500" y="0"/>
                </a:lnTo>
                <a:lnTo>
                  <a:pt x="4000500" y="3330603"/>
                </a:lnTo>
                <a:lnTo>
                  <a:pt x="416174" y="3413410"/>
                </a:lnTo>
                <a:lnTo>
                  <a:pt x="0" y="3408169"/>
                </a:lnTo>
                <a:close/>
              </a:path>
            </a:pathLst>
          </a:cu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544CE0A5-1BDD-42E8-98AB-4EF8691964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5" b="1196"/>
          <a:stretch/>
        </p:blipFill>
        <p:spPr>
          <a:xfrm>
            <a:off x="4191002" y="10"/>
            <a:ext cx="3809998" cy="3904881"/>
          </a:xfrm>
          <a:custGeom>
            <a:avLst/>
            <a:gdLst/>
            <a:ahLst/>
            <a:cxnLst/>
            <a:rect l="l" t="t" r="r" b="b"/>
            <a:pathLst>
              <a:path w="3809998" h="3361533">
                <a:moveTo>
                  <a:pt x="0" y="0"/>
                </a:moveTo>
                <a:lnTo>
                  <a:pt x="3809998" y="0"/>
                </a:lnTo>
                <a:lnTo>
                  <a:pt x="3809998" y="3353206"/>
                </a:lnTo>
                <a:lnTo>
                  <a:pt x="1781628" y="3181423"/>
                </a:lnTo>
                <a:lnTo>
                  <a:pt x="0" y="3361533"/>
                </a:lnTo>
                <a:close/>
              </a:path>
            </a:pathLst>
          </a:cu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D84C0142-9B38-495C-B20D-51084CF7CEF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071" r="1113" b="-4"/>
          <a:stretch/>
        </p:blipFill>
        <p:spPr>
          <a:xfrm>
            <a:off x="8191500" y="-1"/>
            <a:ext cx="4000500" cy="4008409"/>
          </a:xfrm>
          <a:custGeom>
            <a:avLst/>
            <a:gdLst/>
            <a:ahLst/>
            <a:cxnLst/>
            <a:rect l="l" t="t" r="r" b="b"/>
            <a:pathLst>
              <a:path w="4000500" h="3403026">
                <a:moveTo>
                  <a:pt x="0" y="0"/>
                </a:moveTo>
                <a:lnTo>
                  <a:pt x="4000500" y="0"/>
                </a:lnTo>
                <a:lnTo>
                  <a:pt x="4000500" y="3403026"/>
                </a:lnTo>
                <a:lnTo>
                  <a:pt x="9072" y="3370108"/>
                </a:lnTo>
                <a:lnTo>
                  <a:pt x="0" y="3369340"/>
                </a:lnTo>
                <a:close/>
              </a:path>
            </a:pathLst>
          </a:cu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A50943B0-FDF7-4C2C-B784-9208C945A8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528992"/>
            <a:ext cx="12192000" cy="757168"/>
            <a:chOff x="0" y="2959818"/>
            <a:chExt cx="12192000" cy="757168"/>
          </a:xfrm>
        </p:grpSpPr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64021FAB-FA86-49DE-8FC9-585A1729B7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959818"/>
              <a:ext cx="12192000" cy="757168"/>
            </a:xfrm>
            <a:custGeom>
              <a:avLst/>
              <a:gdLst>
                <a:gd name="connsiteX0" fmla="*/ 0 w 12192000"/>
                <a:gd name="connsiteY0" fmla="*/ 0 h 757168"/>
                <a:gd name="connsiteX1" fmla="*/ 41653 w 12192000"/>
                <a:gd name="connsiteY1" fmla="*/ 6945 h 757168"/>
                <a:gd name="connsiteX2" fmla="*/ 81317 w 12192000"/>
                <a:gd name="connsiteY2" fmla="*/ 15509 h 757168"/>
                <a:gd name="connsiteX3" fmla="*/ 114150 w 12192000"/>
                <a:gd name="connsiteY3" fmla="*/ 28105 h 757168"/>
                <a:gd name="connsiteX4" fmla="*/ 214865 w 12192000"/>
                <a:gd name="connsiteY4" fmla="*/ 58374 h 757168"/>
                <a:gd name="connsiteX5" fmla="*/ 299237 w 12192000"/>
                <a:gd name="connsiteY5" fmla="*/ 63560 h 757168"/>
                <a:gd name="connsiteX6" fmla="*/ 415570 w 12192000"/>
                <a:gd name="connsiteY6" fmla="*/ 83774 h 757168"/>
                <a:gd name="connsiteX7" fmla="*/ 633210 w 12192000"/>
                <a:gd name="connsiteY7" fmla="*/ 109108 h 757168"/>
                <a:gd name="connsiteX8" fmla="*/ 677567 w 12192000"/>
                <a:gd name="connsiteY8" fmla="*/ 119446 h 757168"/>
                <a:gd name="connsiteX9" fmla="*/ 946429 w 12192000"/>
                <a:gd name="connsiteY9" fmla="*/ 171502 h 757168"/>
                <a:gd name="connsiteX10" fmla="*/ 1163367 w 12192000"/>
                <a:gd name="connsiteY10" fmla="*/ 182106 h 757168"/>
                <a:gd name="connsiteX11" fmla="*/ 1180337 w 12192000"/>
                <a:gd name="connsiteY11" fmla="*/ 181279 h 757168"/>
                <a:gd name="connsiteX12" fmla="*/ 1263939 w 12192000"/>
                <a:gd name="connsiteY12" fmla="*/ 173070 h 757168"/>
                <a:gd name="connsiteX13" fmla="*/ 1392213 w 12192000"/>
                <a:gd name="connsiteY13" fmla="*/ 183225 h 757168"/>
                <a:gd name="connsiteX14" fmla="*/ 1479752 w 12192000"/>
                <a:gd name="connsiteY14" fmla="*/ 205174 h 757168"/>
                <a:gd name="connsiteX15" fmla="*/ 1589813 w 12192000"/>
                <a:gd name="connsiteY15" fmla="*/ 211706 h 757168"/>
                <a:gd name="connsiteX16" fmla="*/ 1716264 w 12192000"/>
                <a:gd name="connsiteY16" fmla="*/ 207459 h 757168"/>
                <a:gd name="connsiteX17" fmla="*/ 1772900 w 12192000"/>
                <a:gd name="connsiteY17" fmla="*/ 208137 h 757168"/>
                <a:gd name="connsiteX18" fmla="*/ 1929319 w 12192000"/>
                <a:gd name="connsiteY18" fmla="*/ 193822 h 757168"/>
                <a:gd name="connsiteX19" fmla="*/ 2021514 w 12192000"/>
                <a:gd name="connsiteY19" fmla="*/ 204186 h 757168"/>
                <a:gd name="connsiteX20" fmla="*/ 2111753 w 12192000"/>
                <a:gd name="connsiteY20" fmla="*/ 223797 h 757168"/>
                <a:gd name="connsiteX21" fmla="*/ 2169356 w 12192000"/>
                <a:gd name="connsiteY21" fmla="*/ 241125 h 757168"/>
                <a:gd name="connsiteX22" fmla="*/ 2286638 w 12192000"/>
                <a:gd name="connsiteY22" fmla="*/ 257382 h 757168"/>
                <a:gd name="connsiteX23" fmla="*/ 2308368 w 12192000"/>
                <a:gd name="connsiteY23" fmla="*/ 256995 h 757168"/>
                <a:gd name="connsiteX24" fmla="*/ 2660621 w 12192000"/>
                <a:gd name="connsiteY24" fmla="*/ 262863 h 757168"/>
                <a:gd name="connsiteX25" fmla="*/ 2801134 w 12192000"/>
                <a:gd name="connsiteY25" fmla="*/ 250006 h 757168"/>
                <a:gd name="connsiteX26" fmla="*/ 2830994 w 12192000"/>
                <a:gd name="connsiteY26" fmla="*/ 249091 h 757168"/>
                <a:gd name="connsiteX27" fmla="*/ 3129084 w 12192000"/>
                <a:gd name="connsiteY27" fmla="*/ 242009 h 757168"/>
                <a:gd name="connsiteX28" fmla="*/ 3162162 w 12192000"/>
                <a:gd name="connsiteY28" fmla="*/ 242789 h 757168"/>
                <a:gd name="connsiteX29" fmla="*/ 3254072 w 12192000"/>
                <a:gd name="connsiteY29" fmla="*/ 251612 h 757168"/>
                <a:gd name="connsiteX30" fmla="*/ 3473491 w 12192000"/>
                <a:gd name="connsiteY30" fmla="*/ 221903 h 757168"/>
                <a:gd name="connsiteX31" fmla="*/ 3691860 w 12192000"/>
                <a:gd name="connsiteY31" fmla="*/ 219228 h 757168"/>
                <a:gd name="connsiteX32" fmla="*/ 3811494 w 12192000"/>
                <a:gd name="connsiteY32" fmla="*/ 225691 h 757168"/>
                <a:gd name="connsiteX33" fmla="*/ 3897533 w 12192000"/>
                <a:gd name="connsiteY33" fmla="*/ 220087 h 757168"/>
                <a:gd name="connsiteX34" fmla="*/ 4109430 w 12192000"/>
                <a:gd name="connsiteY34" fmla="*/ 200477 h 757168"/>
                <a:gd name="connsiteX35" fmla="*/ 4208772 w 12192000"/>
                <a:gd name="connsiteY35" fmla="*/ 200914 h 757168"/>
                <a:gd name="connsiteX36" fmla="*/ 4314641 w 12192000"/>
                <a:gd name="connsiteY36" fmla="*/ 196159 h 757168"/>
                <a:gd name="connsiteX37" fmla="*/ 4577622 w 12192000"/>
                <a:gd name="connsiteY37" fmla="*/ 163774 h 757168"/>
                <a:gd name="connsiteX38" fmla="*/ 4790345 w 12192000"/>
                <a:gd name="connsiteY38" fmla="*/ 177592 h 757168"/>
                <a:gd name="connsiteX39" fmla="*/ 4926164 w 12192000"/>
                <a:gd name="connsiteY39" fmla="*/ 184139 h 757168"/>
                <a:gd name="connsiteX40" fmla="*/ 5088812 w 12192000"/>
                <a:gd name="connsiteY40" fmla="*/ 177401 h 757168"/>
                <a:gd name="connsiteX41" fmla="*/ 5222466 w 12192000"/>
                <a:gd name="connsiteY41" fmla="*/ 162082 h 757168"/>
                <a:gd name="connsiteX42" fmla="*/ 5406528 w 12192000"/>
                <a:gd name="connsiteY42" fmla="*/ 153987 h 757168"/>
                <a:gd name="connsiteX43" fmla="*/ 5590716 w 12192000"/>
                <a:gd name="connsiteY43" fmla="*/ 129490 h 757168"/>
                <a:gd name="connsiteX44" fmla="*/ 5719429 w 12192000"/>
                <a:gd name="connsiteY44" fmla="*/ 110099 h 757168"/>
                <a:gd name="connsiteX45" fmla="*/ 5897895 w 12192000"/>
                <a:gd name="connsiteY45" fmla="*/ 96368 h 757168"/>
                <a:gd name="connsiteX46" fmla="*/ 6169957 w 12192000"/>
                <a:gd name="connsiteY46" fmla="*/ 94411 h 757168"/>
                <a:gd name="connsiteX47" fmla="*/ 6294827 w 12192000"/>
                <a:gd name="connsiteY47" fmla="*/ 99236 h 757168"/>
                <a:gd name="connsiteX48" fmla="*/ 6494261 w 12192000"/>
                <a:gd name="connsiteY48" fmla="*/ 71724 h 757168"/>
                <a:gd name="connsiteX49" fmla="*/ 6579627 w 12192000"/>
                <a:gd name="connsiteY49" fmla="*/ 57883 h 757168"/>
                <a:gd name="connsiteX50" fmla="*/ 6654800 w 12192000"/>
                <a:gd name="connsiteY50" fmla="*/ 77086 h 757168"/>
                <a:gd name="connsiteX51" fmla="*/ 6703059 w 12192000"/>
                <a:gd name="connsiteY51" fmla="*/ 97166 h 757168"/>
                <a:gd name="connsiteX52" fmla="*/ 6859445 w 12192000"/>
                <a:gd name="connsiteY52" fmla="*/ 90481 h 757168"/>
                <a:gd name="connsiteX53" fmla="*/ 7025414 w 12192000"/>
                <a:gd name="connsiteY53" fmla="*/ 83536 h 757168"/>
                <a:gd name="connsiteX54" fmla="*/ 7144137 w 12192000"/>
                <a:gd name="connsiteY54" fmla="*/ 79264 h 757168"/>
                <a:gd name="connsiteX55" fmla="*/ 7291235 w 12192000"/>
                <a:gd name="connsiteY55" fmla="*/ 95367 h 757168"/>
                <a:gd name="connsiteX56" fmla="*/ 7407395 w 12192000"/>
                <a:gd name="connsiteY56" fmla="*/ 104888 h 757168"/>
                <a:gd name="connsiteX57" fmla="*/ 7500837 w 12192000"/>
                <a:gd name="connsiteY57" fmla="*/ 119515 h 757168"/>
                <a:gd name="connsiteX58" fmla="*/ 7533567 w 12192000"/>
                <a:gd name="connsiteY58" fmla="*/ 126955 h 757168"/>
                <a:gd name="connsiteX59" fmla="*/ 7792910 w 12192000"/>
                <a:gd name="connsiteY59" fmla="*/ 185188 h 757168"/>
                <a:gd name="connsiteX60" fmla="*/ 8070699 w 12192000"/>
                <a:gd name="connsiteY60" fmla="*/ 235423 h 757168"/>
                <a:gd name="connsiteX61" fmla="*/ 8253177 w 12192000"/>
                <a:gd name="connsiteY61" fmla="*/ 222473 h 757168"/>
                <a:gd name="connsiteX62" fmla="*/ 8320683 w 12192000"/>
                <a:gd name="connsiteY62" fmla="*/ 226393 h 757168"/>
                <a:gd name="connsiteX63" fmla="*/ 8631438 w 12192000"/>
                <a:gd name="connsiteY63" fmla="*/ 237528 h 757168"/>
                <a:gd name="connsiteX64" fmla="*/ 8686410 w 12192000"/>
                <a:gd name="connsiteY64" fmla="*/ 234877 h 757168"/>
                <a:gd name="connsiteX65" fmla="*/ 8980658 w 12192000"/>
                <a:gd name="connsiteY65" fmla="*/ 273001 h 757168"/>
                <a:gd name="connsiteX66" fmla="*/ 9087625 w 12192000"/>
                <a:gd name="connsiteY66" fmla="*/ 282423 h 757168"/>
                <a:gd name="connsiteX67" fmla="*/ 9186017 w 12192000"/>
                <a:gd name="connsiteY67" fmla="*/ 293875 h 757168"/>
                <a:gd name="connsiteX68" fmla="*/ 9323931 w 12192000"/>
                <a:gd name="connsiteY68" fmla="*/ 302628 h 757168"/>
                <a:gd name="connsiteX69" fmla="*/ 9467213 w 12192000"/>
                <a:gd name="connsiteY69" fmla="*/ 307275 h 757168"/>
                <a:gd name="connsiteX70" fmla="*/ 9626826 w 12192000"/>
                <a:gd name="connsiteY70" fmla="*/ 316213 h 757168"/>
                <a:gd name="connsiteX71" fmla="*/ 9689696 w 12192000"/>
                <a:gd name="connsiteY71" fmla="*/ 324467 h 757168"/>
                <a:gd name="connsiteX72" fmla="*/ 9860526 w 12192000"/>
                <a:gd name="connsiteY72" fmla="*/ 329986 h 757168"/>
                <a:gd name="connsiteX73" fmla="*/ 9949775 w 12192000"/>
                <a:gd name="connsiteY73" fmla="*/ 340386 h 757168"/>
                <a:gd name="connsiteX74" fmla="*/ 10097252 w 12192000"/>
                <a:gd name="connsiteY74" fmla="*/ 349262 h 757168"/>
                <a:gd name="connsiteX75" fmla="*/ 10145261 w 12192000"/>
                <a:gd name="connsiteY75" fmla="*/ 353113 h 757168"/>
                <a:gd name="connsiteX76" fmla="*/ 10188159 w 12192000"/>
                <a:gd name="connsiteY76" fmla="*/ 356124 h 757168"/>
                <a:gd name="connsiteX77" fmla="*/ 10336144 w 12192000"/>
                <a:gd name="connsiteY77" fmla="*/ 348235 h 757168"/>
                <a:gd name="connsiteX78" fmla="*/ 10466847 w 12192000"/>
                <a:gd name="connsiteY78" fmla="*/ 354131 h 757168"/>
                <a:gd name="connsiteX79" fmla="*/ 10696514 w 12192000"/>
                <a:gd name="connsiteY79" fmla="*/ 353575 h 757168"/>
                <a:gd name="connsiteX80" fmla="*/ 10746932 w 12192000"/>
                <a:gd name="connsiteY80" fmla="*/ 360606 h 757168"/>
                <a:gd name="connsiteX81" fmla="*/ 10905388 w 12192000"/>
                <a:gd name="connsiteY81" fmla="*/ 370627 h 757168"/>
                <a:gd name="connsiteX82" fmla="*/ 10995602 w 12192000"/>
                <a:gd name="connsiteY82" fmla="*/ 376691 h 757168"/>
                <a:gd name="connsiteX83" fmla="*/ 11107647 w 12192000"/>
                <a:gd name="connsiteY83" fmla="*/ 373405 h 757168"/>
                <a:gd name="connsiteX84" fmla="*/ 11302440 w 12192000"/>
                <a:gd name="connsiteY84" fmla="*/ 364156 h 757168"/>
                <a:gd name="connsiteX85" fmla="*/ 11353613 w 12192000"/>
                <a:gd name="connsiteY85" fmla="*/ 363785 h 757168"/>
                <a:gd name="connsiteX86" fmla="*/ 11447323 w 12192000"/>
                <a:gd name="connsiteY86" fmla="*/ 359346 h 757168"/>
                <a:gd name="connsiteX87" fmla="*/ 11464292 w 12192000"/>
                <a:gd name="connsiteY87" fmla="*/ 358519 h 757168"/>
                <a:gd name="connsiteX88" fmla="*/ 11607560 w 12192000"/>
                <a:gd name="connsiteY88" fmla="*/ 342370 h 757168"/>
                <a:gd name="connsiteX89" fmla="*/ 11681426 w 12192000"/>
                <a:gd name="connsiteY89" fmla="*/ 344335 h 757168"/>
                <a:gd name="connsiteX90" fmla="*/ 11893565 w 12192000"/>
                <a:gd name="connsiteY90" fmla="*/ 355261 h 757168"/>
                <a:gd name="connsiteX91" fmla="*/ 11983290 w 12192000"/>
                <a:gd name="connsiteY91" fmla="*/ 363588 h 757168"/>
                <a:gd name="connsiteX92" fmla="*/ 12192000 w 12192000"/>
                <a:gd name="connsiteY92" fmla="*/ 388018 h 757168"/>
                <a:gd name="connsiteX93" fmla="*/ 12192000 w 12192000"/>
                <a:gd name="connsiteY93" fmla="*/ 577115 h 757168"/>
                <a:gd name="connsiteX94" fmla="*/ 12157329 w 12192000"/>
                <a:gd name="connsiteY94" fmla="*/ 588862 h 757168"/>
                <a:gd name="connsiteX95" fmla="*/ 12066948 w 12192000"/>
                <a:gd name="connsiteY95" fmla="*/ 586034 h 757168"/>
                <a:gd name="connsiteX96" fmla="*/ 11911344 w 12192000"/>
                <a:gd name="connsiteY96" fmla="*/ 521599 h 757168"/>
                <a:gd name="connsiteX97" fmla="*/ 11847823 w 12192000"/>
                <a:gd name="connsiteY97" fmla="*/ 511785 h 757168"/>
                <a:gd name="connsiteX98" fmla="*/ 11737547 w 12192000"/>
                <a:gd name="connsiteY98" fmla="*/ 502380 h 757168"/>
                <a:gd name="connsiteX99" fmla="*/ 11636052 w 12192000"/>
                <a:gd name="connsiteY99" fmla="*/ 514993 h 757168"/>
                <a:gd name="connsiteX100" fmla="*/ 11394706 w 12192000"/>
                <a:gd name="connsiteY100" fmla="*/ 590867 h 757168"/>
                <a:gd name="connsiteX101" fmla="*/ 11354978 w 12192000"/>
                <a:gd name="connsiteY101" fmla="*/ 597561 h 757168"/>
                <a:gd name="connsiteX102" fmla="*/ 11285306 w 12192000"/>
                <a:gd name="connsiteY102" fmla="*/ 599825 h 757168"/>
                <a:gd name="connsiteX103" fmla="*/ 11008528 w 12192000"/>
                <a:gd name="connsiteY103" fmla="*/ 656670 h 757168"/>
                <a:gd name="connsiteX104" fmla="*/ 10948735 w 12192000"/>
                <a:gd name="connsiteY104" fmla="*/ 652964 h 757168"/>
                <a:gd name="connsiteX105" fmla="*/ 10850698 w 12192000"/>
                <a:gd name="connsiteY105" fmla="*/ 641721 h 757168"/>
                <a:gd name="connsiteX106" fmla="*/ 10744026 w 12192000"/>
                <a:gd name="connsiteY106" fmla="*/ 647769 h 757168"/>
                <a:gd name="connsiteX107" fmla="*/ 10666160 w 12192000"/>
                <a:gd name="connsiteY107" fmla="*/ 651891 h 757168"/>
                <a:gd name="connsiteX108" fmla="*/ 10450521 w 12192000"/>
                <a:gd name="connsiteY108" fmla="*/ 616552 h 757168"/>
                <a:gd name="connsiteX109" fmla="*/ 10271192 w 12192000"/>
                <a:gd name="connsiteY109" fmla="*/ 583498 h 757168"/>
                <a:gd name="connsiteX110" fmla="*/ 10246067 w 12192000"/>
                <a:gd name="connsiteY110" fmla="*/ 585423 h 757168"/>
                <a:gd name="connsiteX111" fmla="*/ 10005027 w 12192000"/>
                <a:gd name="connsiteY111" fmla="*/ 592252 h 757168"/>
                <a:gd name="connsiteX112" fmla="*/ 9898681 w 12192000"/>
                <a:gd name="connsiteY112" fmla="*/ 613195 h 757168"/>
                <a:gd name="connsiteX113" fmla="*/ 9753225 w 12192000"/>
                <a:gd name="connsiteY113" fmla="*/ 629038 h 757168"/>
                <a:gd name="connsiteX114" fmla="*/ 9591376 w 12192000"/>
                <a:gd name="connsiteY114" fmla="*/ 648601 h 757168"/>
                <a:gd name="connsiteX115" fmla="*/ 9472860 w 12192000"/>
                <a:gd name="connsiteY115" fmla="*/ 655936 h 757168"/>
                <a:gd name="connsiteX116" fmla="*/ 9299788 w 12192000"/>
                <a:gd name="connsiteY116" fmla="*/ 636945 h 757168"/>
                <a:gd name="connsiteX117" fmla="*/ 9264605 w 12192000"/>
                <a:gd name="connsiteY117" fmla="*/ 627087 h 757168"/>
                <a:gd name="connsiteX118" fmla="*/ 8926435 w 12192000"/>
                <a:gd name="connsiteY118" fmla="*/ 549269 h 757168"/>
                <a:gd name="connsiteX119" fmla="*/ 8698934 w 12192000"/>
                <a:gd name="connsiteY119" fmla="*/ 536583 h 757168"/>
                <a:gd name="connsiteX120" fmla="*/ 8622862 w 12192000"/>
                <a:gd name="connsiteY120" fmla="*/ 541563 h 757168"/>
                <a:gd name="connsiteX121" fmla="*/ 8482784 w 12192000"/>
                <a:gd name="connsiteY121" fmla="*/ 574094 h 757168"/>
                <a:gd name="connsiteX122" fmla="*/ 8421565 w 12192000"/>
                <a:gd name="connsiteY122" fmla="*/ 576610 h 757168"/>
                <a:gd name="connsiteX123" fmla="*/ 8313469 w 12192000"/>
                <a:gd name="connsiteY123" fmla="*/ 574762 h 757168"/>
                <a:gd name="connsiteX124" fmla="*/ 8079520 w 12192000"/>
                <a:gd name="connsiteY124" fmla="*/ 558685 h 757168"/>
                <a:gd name="connsiteX125" fmla="*/ 7773327 w 12192000"/>
                <a:gd name="connsiteY125" fmla="*/ 558854 h 757168"/>
                <a:gd name="connsiteX126" fmla="*/ 7652477 w 12192000"/>
                <a:gd name="connsiteY126" fmla="*/ 547561 h 757168"/>
                <a:gd name="connsiteX127" fmla="*/ 7522274 w 12192000"/>
                <a:gd name="connsiteY127" fmla="*/ 532150 h 757168"/>
                <a:gd name="connsiteX128" fmla="*/ 7484080 w 12192000"/>
                <a:gd name="connsiteY128" fmla="*/ 530532 h 757168"/>
                <a:gd name="connsiteX129" fmla="*/ 7282277 w 12192000"/>
                <a:gd name="connsiteY129" fmla="*/ 540177 h 757168"/>
                <a:gd name="connsiteX130" fmla="*/ 7235690 w 12192000"/>
                <a:gd name="connsiteY130" fmla="*/ 551282 h 757168"/>
                <a:gd name="connsiteX131" fmla="*/ 7116339 w 12192000"/>
                <a:gd name="connsiteY131" fmla="*/ 539494 h 757168"/>
                <a:gd name="connsiteX132" fmla="*/ 7011067 w 12192000"/>
                <a:gd name="connsiteY132" fmla="*/ 511848 h 757168"/>
                <a:gd name="connsiteX133" fmla="*/ 6403234 w 12192000"/>
                <a:gd name="connsiteY133" fmla="*/ 432296 h 757168"/>
                <a:gd name="connsiteX134" fmla="*/ 6036273 w 12192000"/>
                <a:gd name="connsiteY134" fmla="*/ 412301 h 757168"/>
                <a:gd name="connsiteX135" fmla="*/ 5780467 w 12192000"/>
                <a:gd name="connsiteY135" fmla="*/ 377910 h 757168"/>
                <a:gd name="connsiteX136" fmla="*/ 5739051 w 12192000"/>
                <a:gd name="connsiteY136" fmla="*/ 353609 h 757168"/>
                <a:gd name="connsiteX137" fmla="*/ 5583566 w 12192000"/>
                <a:gd name="connsiteY137" fmla="*/ 321995 h 757168"/>
                <a:gd name="connsiteX138" fmla="*/ 5432030 w 12192000"/>
                <a:gd name="connsiteY138" fmla="*/ 362512 h 757168"/>
                <a:gd name="connsiteX139" fmla="*/ 5241398 w 12192000"/>
                <a:gd name="connsiteY139" fmla="*/ 425781 h 757168"/>
                <a:gd name="connsiteX140" fmla="*/ 5139710 w 12192000"/>
                <a:gd name="connsiteY140" fmla="*/ 421022 h 757168"/>
                <a:gd name="connsiteX141" fmla="*/ 4929402 w 12192000"/>
                <a:gd name="connsiteY141" fmla="*/ 424310 h 757168"/>
                <a:gd name="connsiteX142" fmla="*/ 4782793 w 12192000"/>
                <a:gd name="connsiteY142" fmla="*/ 441046 h 757168"/>
                <a:gd name="connsiteX143" fmla="*/ 4577594 w 12192000"/>
                <a:gd name="connsiteY143" fmla="*/ 459290 h 757168"/>
                <a:gd name="connsiteX144" fmla="*/ 4500826 w 12192000"/>
                <a:gd name="connsiteY144" fmla="*/ 470529 h 757168"/>
                <a:gd name="connsiteX145" fmla="*/ 4317973 w 12192000"/>
                <a:gd name="connsiteY145" fmla="*/ 483649 h 757168"/>
                <a:gd name="connsiteX146" fmla="*/ 4166722 w 12192000"/>
                <a:gd name="connsiteY146" fmla="*/ 490602 h 757168"/>
                <a:gd name="connsiteX147" fmla="*/ 4042814 w 12192000"/>
                <a:gd name="connsiteY147" fmla="*/ 530660 h 757168"/>
                <a:gd name="connsiteX148" fmla="*/ 4002653 w 12192000"/>
                <a:gd name="connsiteY148" fmla="*/ 552594 h 757168"/>
                <a:gd name="connsiteX149" fmla="*/ 3969549 w 12192000"/>
                <a:gd name="connsiteY149" fmla="*/ 566312 h 757168"/>
                <a:gd name="connsiteX150" fmla="*/ 3821685 w 12192000"/>
                <a:gd name="connsiteY150" fmla="*/ 649183 h 757168"/>
                <a:gd name="connsiteX151" fmla="*/ 3805138 w 12192000"/>
                <a:gd name="connsiteY151" fmla="*/ 655947 h 757168"/>
                <a:gd name="connsiteX152" fmla="*/ 3609177 w 12192000"/>
                <a:gd name="connsiteY152" fmla="*/ 687459 h 757168"/>
                <a:gd name="connsiteX153" fmla="*/ 3539727 w 12192000"/>
                <a:gd name="connsiteY153" fmla="*/ 706521 h 757168"/>
                <a:gd name="connsiteX154" fmla="*/ 3396572 w 12192000"/>
                <a:gd name="connsiteY154" fmla="*/ 755681 h 757168"/>
                <a:gd name="connsiteX155" fmla="*/ 3341054 w 12192000"/>
                <a:gd name="connsiteY155" fmla="*/ 754679 h 757168"/>
                <a:gd name="connsiteX156" fmla="*/ 3138775 w 12192000"/>
                <a:gd name="connsiteY156" fmla="*/ 710120 h 757168"/>
                <a:gd name="connsiteX157" fmla="*/ 3037283 w 12192000"/>
                <a:gd name="connsiteY157" fmla="*/ 666453 h 757168"/>
                <a:gd name="connsiteX158" fmla="*/ 3002117 w 12192000"/>
                <a:gd name="connsiteY158" fmla="*/ 649347 h 757168"/>
                <a:gd name="connsiteX159" fmla="*/ 2747294 w 12192000"/>
                <a:gd name="connsiteY159" fmla="*/ 652400 h 757168"/>
                <a:gd name="connsiteX160" fmla="*/ 2676273 w 12192000"/>
                <a:gd name="connsiteY160" fmla="*/ 652304 h 757168"/>
                <a:gd name="connsiteX161" fmla="*/ 2432360 w 12192000"/>
                <a:gd name="connsiteY161" fmla="*/ 657836 h 757168"/>
                <a:gd name="connsiteX162" fmla="*/ 2382311 w 12192000"/>
                <a:gd name="connsiteY162" fmla="*/ 650824 h 757168"/>
                <a:gd name="connsiteX163" fmla="*/ 2055134 w 12192000"/>
                <a:gd name="connsiteY163" fmla="*/ 630053 h 757168"/>
                <a:gd name="connsiteX164" fmla="*/ 2031829 w 12192000"/>
                <a:gd name="connsiteY164" fmla="*/ 639324 h 757168"/>
                <a:gd name="connsiteX165" fmla="*/ 1912764 w 12192000"/>
                <a:gd name="connsiteY165" fmla="*/ 664183 h 757168"/>
                <a:gd name="connsiteX166" fmla="*/ 1755637 w 12192000"/>
                <a:gd name="connsiteY166" fmla="*/ 663960 h 757168"/>
                <a:gd name="connsiteX167" fmla="*/ 1727159 w 12192000"/>
                <a:gd name="connsiteY167" fmla="*/ 659605 h 757168"/>
                <a:gd name="connsiteX168" fmla="*/ 1622470 w 12192000"/>
                <a:gd name="connsiteY168" fmla="*/ 634850 h 757168"/>
                <a:gd name="connsiteX169" fmla="*/ 1385955 w 12192000"/>
                <a:gd name="connsiteY169" fmla="*/ 604522 h 757168"/>
                <a:gd name="connsiteX170" fmla="*/ 1340055 w 12192000"/>
                <a:gd name="connsiteY170" fmla="*/ 595629 h 757168"/>
                <a:gd name="connsiteX171" fmla="*/ 1257271 w 12192000"/>
                <a:gd name="connsiteY171" fmla="*/ 581180 h 757168"/>
                <a:gd name="connsiteX172" fmla="*/ 1031914 w 12192000"/>
                <a:gd name="connsiteY172" fmla="*/ 562692 h 757168"/>
                <a:gd name="connsiteX173" fmla="*/ 922031 w 12192000"/>
                <a:gd name="connsiteY173" fmla="*/ 566853 h 757168"/>
                <a:gd name="connsiteX174" fmla="*/ 873250 w 12192000"/>
                <a:gd name="connsiteY174" fmla="*/ 563724 h 757168"/>
                <a:gd name="connsiteX175" fmla="*/ 711627 w 12192000"/>
                <a:gd name="connsiteY175" fmla="*/ 529880 h 757168"/>
                <a:gd name="connsiteX176" fmla="*/ 311112 w 12192000"/>
                <a:gd name="connsiteY176" fmla="*/ 525106 h 757168"/>
                <a:gd name="connsiteX177" fmla="*/ 184145 w 12192000"/>
                <a:gd name="connsiteY177" fmla="*/ 532188 h 757168"/>
                <a:gd name="connsiteX178" fmla="*/ 116886 w 12192000"/>
                <a:gd name="connsiteY178" fmla="*/ 530572 h 757168"/>
                <a:gd name="connsiteX179" fmla="*/ 23941 w 12192000"/>
                <a:gd name="connsiteY179" fmla="*/ 506433 h 757168"/>
                <a:gd name="connsiteX180" fmla="*/ 0 w 12192000"/>
                <a:gd name="connsiteY180" fmla="*/ 502149 h 75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</a:cxnLst>
              <a:rect l="l" t="t" r="r" b="b"/>
              <a:pathLst>
                <a:path w="12192000" h="757168">
                  <a:moveTo>
                    <a:pt x="0" y="0"/>
                  </a:moveTo>
                  <a:lnTo>
                    <a:pt x="41653" y="6945"/>
                  </a:lnTo>
                  <a:cubicBezTo>
                    <a:pt x="55151" y="9178"/>
                    <a:pt x="68996" y="11810"/>
                    <a:pt x="81317" y="15509"/>
                  </a:cubicBezTo>
                  <a:cubicBezTo>
                    <a:pt x="92911" y="18978"/>
                    <a:pt x="102562" y="24446"/>
                    <a:pt x="114150" y="28105"/>
                  </a:cubicBezTo>
                  <a:cubicBezTo>
                    <a:pt x="145644" y="37958"/>
                    <a:pt x="177914" y="47281"/>
                    <a:pt x="214865" y="58374"/>
                  </a:cubicBezTo>
                  <a:cubicBezTo>
                    <a:pt x="236680" y="42349"/>
                    <a:pt x="264438" y="53534"/>
                    <a:pt x="299237" y="63560"/>
                  </a:cubicBezTo>
                  <a:cubicBezTo>
                    <a:pt x="334763" y="73816"/>
                    <a:pt x="376093" y="78654"/>
                    <a:pt x="415570" y="83774"/>
                  </a:cubicBezTo>
                  <a:cubicBezTo>
                    <a:pt x="487949" y="93100"/>
                    <a:pt x="560804" y="100354"/>
                    <a:pt x="633210" y="109108"/>
                  </a:cubicBezTo>
                  <a:cubicBezTo>
                    <a:pt x="648566" y="111058"/>
                    <a:pt x="666073" y="114072"/>
                    <a:pt x="677567" y="119446"/>
                  </a:cubicBezTo>
                  <a:cubicBezTo>
                    <a:pt x="756262" y="155621"/>
                    <a:pt x="853422" y="169678"/>
                    <a:pt x="946429" y="171502"/>
                  </a:cubicBezTo>
                  <a:cubicBezTo>
                    <a:pt x="1019582" y="173044"/>
                    <a:pt x="1091239" y="175083"/>
                    <a:pt x="1163367" y="182106"/>
                  </a:cubicBezTo>
                  <a:cubicBezTo>
                    <a:pt x="1168863" y="182586"/>
                    <a:pt x="1176224" y="182589"/>
                    <a:pt x="1180337" y="181279"/>
                  </a:cubicBezTo>
                  <a:cubicBezTo>
                    <a:pt x="1205822" y="172503"/>
                    <a:pt x="1231920" y="173109"/>
                    <a:pt x="1263939" y="173070"/>
                  </a:cubicBezTo>
                  <a:cubicBezTo>
                    <a:pt x="1309211" y="172961"/>
                    <a:pt x="1350592" y="176848"/>
                    <a:pt x="1392213" y="183225"/>
                  </a:cubicBezTo>
                  <a:cubicBezTo>
                    <a:pt x="1422516" y="187866"/>
                    <a:pt x="1453010" y="195759"/>
                    <a:pt x="1479752" y="205174"/>
                  </a:cubicBezTo>
                  <a:cubicBezTo>
                    <a:pt x="1516962" y="218381"/>
                    <a:pt x="1553071" y="224660"/>
                    <a:pt x="1589813" y="211706"/>
                  </a:cubicBezTo>
                  <a:cubicBezTo>
                    <a:pt x="1629541" y="197953"/>
                    <a:pt x="1673292" y="205778"/>
                    <a:pt x="1716264" y="207459"/>
                  </a:cubicBezTo>
                  <a:cubicBezTo>
                    <a:pt x="1734988" y="208248"/>
                    <a:pt x="1754789" y="209668"/>
                    <a:pt x="1772900" y="208137"/>
                  </a:cubicBezTo>
                  <a:cubicBezTo>
                    <a:pt x="1825381" y="203828"/>
                    <a:pt x="1876222" y="195808"/>
                    <a:pt x="1929319" y="193822"/>
                  </a:cubicBezTo>
                  <a:cubicBezTo>
                    <a:pt x="1958819" y="192698"/>
                    <a:pt x="1991232" y="199166"/>
                    <a:pt x="2021514" y="204186"/>
                  </a:cubicBezTo>
                  <a:cubicBezTo>
                    <a:pt x="2052154" y="209417"/>
                    <a:pt x="2082323" y="216530"/>
                    <a:pt x="2111753" y="223797"/>
                  </a:cubicBezTo>
                  <a:cubicBezTo>
                    <a:pt x="2131736" y="228659"/>
                    <a:pt x="2153567" y="233429"/>
                    <a:pt x="2169356" y="241125"/>
                  </a:cubicBezTo>
                  <a:cubicBezTo>
                    <a:pt x="2205243" y="258649"/>
                    <a:pt x="2242901" y="263295"/>
                    <a:pt x="2286638" y="257382"/>
                  </a:cubicBezTo>
                  <a:cubicBezTo>
                    <a:pt x="2293313" y="256396"/>
                    <a:pt x="2301018" y="256799"/>
                    <a:pt x="2308368" y="256995"/>
                  </a:cubicBezTo>
                  <a:cubicBezTo>
                    <a:pt x="2426026" y="259155"/>
                    <a:pt x="2543593" y="262834"/>
                    <a:pt x="2660621" y="262863"/>
                  </a:cubicBezTo>
                  <a:cubicBezTo>
                    <a:pt x="2708088" y="262871"/>
                    <a:pt x="2754165" y="254412"/>
                    <a:pt x="2801134" y="250006"/>
                  </a:cubicBezTo>
                  <a:cubicBezTo>
                    <a:pt x="2810748" y="249174"/>
                    <a:pt x="2821504" y="247638"/>
                    <a:pt x="2830994" y="249091"/>
                  </a:cubicBezTo>
                  <a:cubicBezTo>
                    <a:pt x="2934354" y="264045"/>
                    <a:pt x="3032340" y="255254"/>
                    <a:pt x="3129084" y="242009"/>
                  </a:cubicBezTo>
                  <a:cubicBezTo>
                    <a:pt x="3139090" y="240625"/>
                    <a:pt x="3151170" y="241831"/>
                    <a:pt x="3162162" y="242789"/>
                  </a:cubicBezTo>
                  <a:cubicBezTo>
                    <a:pt x="3192925" y="245736"/>
                    <a:pt x="3225969" y="254145"/>
                    <a:pt x="3254072" y="251612"/>
                  </a:cubicBezTo>
                  <a:cubicBezTo>
                    <a:pt x="3328782" y="244461"/>
                    <a:pt x="3402881" y="234992"/>
                    <a:pt x="3473491" y="221903"/>
                  </a:cubicBezTo>
                  <a:cubicBezTo>
                    <a:pt x="3545212" y="208683"/>
                    <a:pt x="3611651" y="197856"/>
                    <a:pt x="3691860" y="219228"/>
                  </a:cubicBezTo>
                  <a:cubicBezTo>
                    <a:pt x="3725977" y="228268"/>
                    <a:pt x="3771754" y="225515"/>
                    <a:pt x="3811494" y="225691"/>
                  </a:cubicBezTo>
                  <a:cubicBezTo>
                    <a:pt x="3840564" y="225687"/>
                    <a:pt x="3868906" y="218586"/>
                    <a:pt x="3897533" y="220087"/>
                  </a:cubicBezTo>
                  <a:cubicBezTo>
                    <a:pt x="3973874" y="224087"/>
                    <a:pt x="4042293" y="217563"/>
                    <a:pt x="4109430" y="200477"/>
                  </a:cubicBezTo>
                  <a:cubicBezTo>
                    <a:pt x="4135544" y="193834"/>
                    <a:pt x="4175268" y="201258"/>
                    <a:pt x="4208772" y="200914"/>
                  </a:cubicBezTo>
                  <a:cubicBezTo>
                    <a:pt x="4244136" y="200288"/>
                    <a:pt x="4280583" y="199908"/>
                    <a:pt x="4314641" y="196159"/>
                  </a:cubicBezTo>
                  <a:cubicBezTo>
                    <a:pt x="4402743" y="186278"/>
                    <a:pt x="4489848" y="174436"/>
                    <a:pt x="4577622" y="163774"/>
                  </a:cubicBezTo>
                  <a:cubicBezTo>
                    <a:pt x="4649843" y="154967"/>
                    <a:pt x="4719794" y="168553"/>
                    <a:pt x="4790345" y="177592"/>
                  </a:cubicBezTo>
                  <a:cubicBezTo>
                    <a:pt x="4834576" y="183345"/>
                    <a:pt x="4875614" y="193701"/>
                    <a:pt x="4926164" y="184139"/>
                  </a:cubicBezTo>
                  <a:cubicBezTo>
                    <a:pt x="4974485" y="175032"/>
                    <a:pt x="5034899" y="180870"/>
                    <a:pt x="5088812" y="177401"/>
                  </a:cubicBezTo>
                  <a:cubicBezTo>
                    <a:pt x="5134238" y="174439"/>
                    <a:pt x="5178353" y="168165"/>
                    <a:pt x="5222466" y="162082"/>
                  </a:cubicBezTo>
                  <a:cubicBezTo>
                    <a:pt x="5282519" y="153783"/>
                    <a:pt x="5341864" y="144876"/>
                    <a:pt x="5406528" y="153987"/>
                  </a:cubicBezTo>
                  <a:cubicBezTo>
                    <a:pt x="5479960" y="164323"/>
                    <a:pt x="5531876" y="142624"/>
                    <a:pt x="5590716" y="129490"/>
                  </a:cubicBezTo>
                  <a:cubicBezTo>
                    <a:pt x="5631296" y="120553"/>
                    <a:pt x="5675395" y="114659"/>
                    <a:pt x="5719429" y="110099"/>
                  </a:cubicBezTo>
                  <a:cubicBezTo>
                    <a:pt x="5778247" y="104215"/>
                    <a:pt x="5838715" y="102042"/>
                    <a:pt x="5897895" y="96368"/>
                  </a:cubicBezTo>
                  <a:cubicBezTo>
                    <a:pt x="5987399" y="87895"/>
                    <a:pt x="6077855" y="82333"/>
                    <a:pt x="6169957" y="94411"/>
                  </a:cubicBezTo>
                  <a:cubicBezTo>
                    <a:pt x="6212360" y="99875"/>
                    <a:pt x="6252010" y="101763"/>
                    <a:pt x="6294827" y="99236"/>
                  </a:cubicBezTo>
                  <a:cubicBezTo>
                    <a:pt x="6364965" y="95091"/>
                    <a:pt x="6436581" y="97891"/>
                    <a:pt x="6494261" y="71724"/>
                  </a:cubicBezTo>
                  <a:cubicBezTo>
                    <a:pt x="6514615" y="62488"/>
                    <a:pt x="6550354" y="61691"/>
                    <a:pt x="6579627" y="57883"/>
                  </a:cubicBezTo>
                  <a:cubicBezTo>
                    <a:pt x="6613354" y="53353"/>
                    <a:pt x="6637770" y="57878"/>
                    <a:pt x="6654800" y="77086"/>
                  </a:cubicBezTo>
                  <a:cubicBezTo>
                    <a:pt x="6662444" y="85688"/>
                    <a:pt x="6685147" y="94892"/>
                    <a:pt x="6703059" y="97166"/>
                  </a:cubicBezTo>
                  <a:cubicBezTo>
                    <a:pt x="6756799" y="103989"/>
                    <a:pt x="6806654" y="100687"/>
                    <a:pt x="6859445" y="90481"/>
                  </a:cubicBezTo>
                  <a:cubicBezTo>
                    <a:pt x="6908894" y="80861"/>
                    <a:pt x="6969747" y="85387"/>
                    <a:pt x="7025414" y="83536"/>
                  </a:cubicBezTo>
                  <a:cubicBezTo>
                    <a:pt x="7064862" y="82168"/>
                    <a:pt x="7104501" y="77186"/>
                    <a:pt x="7144137" y="79264"/>
                  </a:cubicBezTo>
                  <a:cubicBezTo>
                    <a:pt x="7193316" y="81841"/>
                    <a:pt x="7241809" y="90488"/>
                    <a:pt x="7291235" y="95367"/>
                  </a:cubicBezTo>
                  <a:cubicBezTo>
                    <a:pt x="7329668" y="99288"/>
                    <a:pt x="7368978" y="100585"/>
                    <a:pt x="7407395" y="104888"/>
                  </a:cubicBezTo>
                  <a:cubicBezTo>
                    <a:pt x="7438868" y="108256"/>
                    <a:pt x="7469832" y="114265"/>
                    <a:pt x="7500837" y="119515"/>
                  </a:cubicBezTo>
                  <a:cubicBezTo>
                    <a:pt x="7512146" y="121444"/>
                    <a:pt x="7523255" y="127178"/>
                    <a:pt x="7533567" y="126955"/>
                  </a:cubicBezTo>
                  <a:cubicBezTo>
                    <a:pt x="7636025" y="124121"/>
                    <a:pt x="7707510" y="164497"/>
                    <a:pt x="7792910" y="185188"/>
                  </a:cubicBezTo>
                  <a:cubicBezTo>
                    <a:pt x="7882663" y="207063"/>
                    <a:pt x="7969001" y="237914"/>
                    <a:pt x="8070699" y="235423"/>
                  </a:cubicBezTo>
                  <a:cubicBezTo>
                    <a:pt x="8132239" y="233879"/>
                    <a:pt x="8191903" y="225939"/>
                    <a:pt x="8253177" y="222473"/>
                  </a:cubicBezTo>
                  <a:cubicBezTo>
                    <a:pt x="8274949" y="221324"/>
                    <a:pt x="8299150" y="222976"/>
                    <a:pt x="8320683" y="226393"/>
                  </a:cubicBezTo>
                  <a:cubicBezTo>
                    <a:pt x="8424731" y="242340"/>
                    <a:pt x="8527777" y="249266"/>
                    <a:pt x="8631438" y="237528"/>
                  </a:cubicBezTo>
                  <a:cubicBezTo>
                    <a:pt x="8649201" y="235596"/>
                    <a:pt x="8668058" y="233915"/>
                    <a:pt x="8686410" y="234877"/>
                  </a:cubicBezTo>
                  <a:cubicBezTo>
                    <a:pt x="8786966" y="240146"/>
                    <a:pt x="8885480" y="249315"/>
                    <a:pt x="8980658" y="273001"/>
                  </a:cubicBezTo>
                  <a:cubicBezTo>
                    <a:pt x="9012626" y="280972"/>
                    <a:pt x="9052108" y="279035"/>
                    <a:pt x="9087625" y="282423"/>
                  </a:cubicBezTo>
                  <a:cubicBezTo>
                    <a:pt x="9120583" y="285484"/>
                    <a:pt x="9154319" y="287825"/>
                    <a:pt x="9186017" y="293875"/>
                  </a:cubicBezTo>
                  <a:cubicBezTo>
                    <a:pt x="9232288" y="302785"/>
                    <a:pt x="9275554" y="305815"/>
                    <a:pt x="9323931" y="302628"/>
                  </a:cubicBezTo>
                  <a:cubicBezTo>
                    <a:pt x="9370084" y="299705"/>
                    <a:pt x="9419491" y="304964"/>
                    <a:pt x="9467213" y="307275"/>
                  </a:cubicBezTo>
                  <a:cubicBezTo>
                    <a:pt x="9520438" y="309874"/>
                    <a:pt x="9573661" y="312473"/>
                    <a:pt x="9626826" y="316213"/>
                  </a:cubicBezTo>
                  <a:cubicBezTo>
                    <a:pt x="9648094" y="317708"/>
                    <a:pt x="9671915" y="326588"/>
                    <a:pt x="9689696" y="324467"/>
                  </a:cubicBezTo>
                  <a:cubicBezTo>
                    <a:pt x="9747117" y="317175"/>
                    <a:pt x="9803355" y="332523"/>
                    <a:pt x="9860526" y="329986"/>
                  </a:cubicBezTo>
                  <a:cubicBezTo>
                    <a:pt x="9888572" y="328594"/>
                    <a:pt x="9919723" y="338048"/>
                    <a:pt x="9949775" y="340386"/>
                  </a:cubicBezTo>
                  <a:cubicBezTo>
                    <a:pt x="9998886" y="344296"/>
                    <a:pt x="10048092" y="346302"/>
                    <a:pt x="10097252" y="349262"/>
                  </a:cubicBezTo>
                  <a:cubicBezTo>
                    <a:pt x="10113390" y="350297"/>
                    <a:pt x="10129133" y="351886"/>
                    <a:pt x="10145261" y="353113"/>
                  </a:cubicBezTo>
                  <a:cubicBezTo>
                    <a:pt x="10159555" y="354243"/>
                    <a:pt x="10174512" y="356743"/>
                    <a:pt x="10188159" y="356124"/>
                  </a:cubicBezTo>
                  <a:cubicBezTo>
                    <a:pt x="10237589" y="353944"/>
                    <a:pt x="10286441" y="348682"/>
                    <a:pt x="10336144" y="348235"/>
                  </a:cubicBezTo>
                  <a:cubicBezTo>
                    <a:pt x="10379222" y="347822"/>
                    <a:pt x="10423443" y="353764"/>
                    <a:pt x="10466847" y="354131"/>
                  </a:cubicBezTo>
                  <a:cubicBezTo>
                    <a:pt x="10543353" y="354898"/>
                    <a:pt x="10619988" y="353190"/>
                    <a:pt x="10696514" y="353575"/>
                  </a:cubicBezTo>
                  <a:cubicBezTo>
                    <a:pt x="10713071" y="353680"/>
                    <a:pt x="10730069" y="359342"/>
                    <a:pt x="10746932" y="360606"/>
                  </a:cubicBezTo>
                  <a:cubicBezTo>
                    <a:pt x="10799731" y="364326"/>
                    <a:pt x="10852569" y="367289"/>
                    <a:pt x="10905388" y="370627"/>
                  </a:cubicBezTo>
                  <a:cubicBezTo>
                    <a:pt x="10935470" y="372396"/>
                    <a:pt x="10965963" y="373421"/>
                    <a:pt x="10995602" y="376691"/>
                  </a:cubicBezTo>
                  <a:cubicBezTo>
                    <a:pt x="11034750" y="381032"/>
                    <a:pt x="11070168" y="386324"/>
                    <a:pt x="11107647" y="373405"/>
                  </a:cubicBezTo>
                  <a:cubicBezTo>
                    <a:pt x="11165372" y="353347"/>
                    <a:pt x="11236837" y="366060"/>
                    <a:pt x="11302440" y="364156"/>
                  </a:cubicBezTo>
                  <a:cubicBezTo>
                    <a:pt x="11319394" y="363708"/>
                    <a:pt x="11336655" y="364422"/>
                    <a:pt x="11353613" y="363785"/>
                  </a:cubicBezTo>
                  <a:cubicBezTo>
                    <a:pt x="11384961" y="362566"/>
                    <a:pt x="11415955" y="360947"/>
                    <a:pt x="11447323" y="359346"/>
                  </a:cubicBezTo>
                  <a:cubicBezTo>
                    <a:pt x="11452855" y="359066"/>
                    <a:pt x="11459104" y="359200"/>
                    <a:pt x="11464292" y="358519"/>
                  </a:cubicBezTo>
                  <a:cubicBezTo>
                    <a:pt x="11512058" y="353010"/>
                    <a:pt x="11559143" y="346321"/>
                    <a:pt x="11607560" y="342370"/>
                  </a:cubicBezTo>
                  <a:cubicBezTo>
                    <a:pt x="11631218" y="340368"/>
                    <a:pt x="11657295" y="341352"/>
                    <a:pt x="11681426" y="344335"/>
                  </a:cubicBezTo>
                  <a:cubicBezTo>
                    <a:pt x="11751997" y="352993"/>
                    <a:pt x="11821986" y="358760"/>
                    <a:pt x="11893565" y="355261"/>
                  </a:cubicBezTo>
                  <a:cubicBezTo>
                    <a:pt x="11921973" y="353889"/>
                    <a:pt x="11953288" y="360300"/>
                    <a:pt x="11983290" y="363588"/>
                  </a:cubicBezTo>
                  <a:lnTo>
                    <a:pt x="12192000" y="388018"/>
                  </a:lnTo>
                  <a:lnTo>
                    <a:pt x="12192000" y="577115"/>
                  </a:lnTo>
                  <a:lnTo>
                    <a:pt x="12157329" y="588862"/>
                  </a:lnTo>
                  <a:cubicBezTo>
                    <a:pt x="12118393" y="608572"/>
                    <a:pt x="12109715" y="605637"/>
                    <a:pt x="12066948" y="586034"/>
                  </a:cubicBezTo>
                  <a:cubicBezTo>
                    <a:pt x="12016991" y="563193"/>
                    <a:pt x="11965119" y="541779"/>
                    <a:pt x="11911344" y="521599"/>
                  </a:cubicBezTo>
                  <a:cubicBezTo>
                    <a:pt x="11894383" y="515178"/>
                    <a:pt x="11869417" y="514060"/>
                    <a:pt x="11847823" y="511785"/>
                  </a:cubicBezTo>
                  <a:cubicBezTo>
                    <a:pt x="11811233" y="507768"/>
                    <a:pt x="11773630" y="501982"/>
                    <a:pt x="11737547" y="502380"/>
                  </a:cubicBezTo>
                  <a:cubicBezTo>
                    <a:pt x="11702930" y="502855"/>
                    <a:pt x="11668388" y="508866"/>
                    <a:pt x="11636052" y="514993"/>
                  </a:cubicBezTo>
                  <a:cubicBezTo>
                    <a:pt x="11545722" y="532199"/>
                    <a:pt x="11462455" y="555118"/>
                    <a:pt x="11394706" y="590867"/>
                  </a:cubicBezTo>
                  <a:cubicBezTo>
                    <a:pt x="11385999" y="595562"/>
                    <a:pt x="11369016" y="596581"/>
                    <a:pt x="11354978" y="597561"/>
                  </a:cubicBezTo>
                  <a:cubicBezTo>
                    <a:pt x="11332076" y="599224"/>
                    <a:pt x="11308448" y="600655"/>
                    <a:pt x="11285306" y="599825"/>
                  </a:cubicBezTo>
                  <a:cubicBezTo>
                    <a:pt x="11172906" y="595841"/>
                    <a:pt x="11083430" y="617861"/>
                    <a:pt x="11008528" y="656670"/>
                  </a:cubicBezTo>
                  <a:cubicBezTo>
                    <a:pt x="10986971" y="667750"/>
                    <a:pt x="10970753" y="668236"/>
                    <a:pt x="10948735" y="652964"/>
                  </a:cubicBezTo>
                  <a:cubicBezTo>
                    <a:pt x="10923173" y="635218"/>
                    <a:pt x="10885031" y="639705"/>
                    <a:pt x="10850698" y="641721"/>
                  </a:cubicBezTo>
                  <a:cubicBezTo>
                    <a:pt x="10815269" y="643680"/>
                    <a:pt x="10779458" y="645811"/>
                    <a:pt x="10744026" y="647769"/>
                  </a:cubicBezTo>
                  <a:cubicBezTo>
                    <a:pt x="10717832" y="649066"/>
                    <a:pt x="10692021" y="650003"/>
                    <a:pt x="10666160" y="651891"/>
                  </a:cubicBezTo>
                  <a:cubicBezTo>
                    <a:pt x="10585627" y="657783"/>
                    <a:pt x="10513854" y="650969"/>
                    <a:pt x="10450521" y="616552"/>
                  </a:cubicBezTo>
                  <a:cubicBezTo>
                    <a:pt x="10402221" y="590175"/>
                    <a:pt x="10339099" y="579806"/>
                    <a:pt x="10271192" y="583498"/>
                  </a:cubicBezTo>
                  <a:cubicBezTo>
                    <a:pt x="10262701" y="584006"/>
                    <a:pt x="10251859" y="587254"/>
                    <a:pt x="10246067" y="585423"/>
                  </a:cubicBezTo>
                  <a:cubicBezTo>
                    <a:pt x="10158786" y="558528"/>
                    <a:pt x="10086634" y="594049"/>
                    <a:pt x="10005027" y="592252"/>
                  </a:cubicBezTo>
                  <a:cubicBezTo>
                    <a:pt x="9969004" y="591507"/>
                    <a:pt x="9931565" y="603664"/>
                    <a:pt x="9898681" y="613195"/>
                  </a:cubicBezTo>
                  <a:cubicBezTo>
                    <a:pt x="9853463" y="626281"/>
                    <a:pt x="9813049" y="639042"/>
                    <a:pt x="9753225" y="629038"/>
                  </a:cubicBezTo>
                  <a:cubicBezTo>
                    <a:pt x="9693404" y="618845"/>
                    <a:pt x="9637675" y="628898"/>
                    <a:pt x="9591376" y="648601"/>
                  </a:cubicBezTo>
                  <a:cubicBezTo>
                    <a:pt x="9556001" y="663537"/>
                    <a:pt x="9518120" y="663077"/>
                    <a:pt x="9472860" y="655936"/>
                  </a:cubicBezTo>
                  <a:cubicBezTo>
                    <a:pt x="9416283" y="647056"/>
                    <a:pt x="9357217" y="643578"/>
                    <a:pt x="9299788" y="636945"/>
                  </a:cubicBezTo>
                  <a:cubicBezTo>
                    <a:pt x="9287347" y="635531"/>
                    <a:pt x="9271710" y="632039"/>
                    <a:pt x="9264605" y="627087"/>
                  </a:cubicBezTo>
                  <a:cubicBezTo>
                    <a:pt x="9177661" y="565680"/>
                    <a:pt x="9051076" y="558473"/>
                    <a:pt x="8926435" y="549269"/>
                  </a:cubicBezTo>
                  <a:cubicBezTo>
                    <a:pt x="8850925" y="543595"/>
                    <a:pt x="8774954" y="539613"/>
                    <a:pt x="8698934" y="536583"/>
                  </a:cubicBezTo>
                  <a:cubicBezTo>
                    <a:pt x="8673232" y="535428"/>
                    <a:pt x="8645916" y="537050"/>
                    <a:pt x="8622862" y="541563"/>
                  </a:cubicBezTo>
                  <a:cubicBezTo>
                    <a:pt x="8574890" y="551069"/>
                    <a:pt x="8530403" y="564380"/>
                    <a:pt x="8482784" y="574094"/>
                  </a:cubicBezTo>
                  <a:cubicBezTo>
                    <a:pt x="8464923" y="577929"/>
                    <a:pt x="8442157" y="576927"/>
                    <a:pt x="8421565" y="576610"/>
                  </a:cubicBezTo>
                  <a:cubicBezTo>
                    <a:pt x="8385152" y="576229"/>
                    <a:pt x="8345023" y="569546"/>
                    <a:pt x="8313469" y="574762"/>
                  </a:cubicBezTo>
                  <a:cubicBezTo>
                    <a:pt x="8231431" y="588203"/>
                    <a:pt x="8155671" y="580227"/>
                    <a:pt x="8079520" y="558685"/>
                  </a:cubicBezTo>
                  <a:cubicBezTo>
                    <a:pt x="7972906" y="528487"/>
                    <a:pt x="7870782" y="525043"/>
                    <a:pt x="7773327" y="558854"/>
                  </a:cubicBezTo>
                  <a:cubicBezTo>
                    <a:pt x="7729470" y="574107"/>
                    <a:pt x="7688069" y="563543"/>
                    <a:pt x="7652477" y="547561"/>
                  </a:cubicBezTo>
                  <a:cubicBezTo>
                    <a:pt x="7611494" y="529005"/>
                    <a:pt x="7570974" y="522685"/>
                    <a:pt x="7522274" y="532150"/>
                  </a:cubicBezTo>
                  <a:cubicBezTo>
                    <a:pt x="7511488" y="534257"/>
                    <a:pt x="7496511" y="532136"/>
                    <a:pt x="7484080" y="530532"/>
                  </a:cubicBezTo>
                  <a:cubicBezTo>
                    <a:pt x="7413133" y="522044"/>
                    <a:pt x="7341987" y="510303"/>
                    <a:pt x="7282277" y="540177"/>
                  </a:cubicBezTo>
                  <a:cubicBezTo>
                    <a:pt x="7270558" y="546051"/>
                    <a:pt x="7251336" y="547713"/>
                    <a:pt x="7235690" y="551282"/>
                  </a:cubicBezTo>
                  <a:cubicBezTo>
                    <a:pt x="7170161" y="565782"/>
                    <a:pt x="7172820" y="564203"/>
                    <a:pt x="7116339" y="539494"/>
                  </a:cubicBezTo>
                  <a:cubicBezTo>
                    <a:pt x="7086841" y="526502"/>
                    <a:pt x="7045980" y="512724"/>
                    <a:pt x="7011067" y="511848"/>
                  </a:cubicBezTo>
                  <a:cubicBezTo>
                    <a:pt x="6800473" y="506533"/>
                    <a:pt x="6601893" y="468653"/>
                    <a:pt x="6403234" y="432296"/>
                  </a:cubicBezTo>
                  <a:cubicBezTo>
                    <a:pt x="6280760" y="409851"/>
                    <a:pt x="6160432" y="402592"/>
                    <a:pt x="6036273" y="412301"/>
                  </a:cubicBezTo>
                  <a:cubicBezTo>
                    <a:pt x="5946471" y="419425"/>
                    <a:pt x="5863077" y="395593"/>
                    <a:pt x="5780467" y="377910"/>
                  </a:cubicBezTo>
                  <a:cubicBezTo>
                    <a:pt x="5763357" y="374343"/>
                    <a:pt x="5747757" y="363033"/>
                    <a:pt x="5739051" y="353609"/>
                  </a:cubicBezTo>
                  <a:cubicBezTo>
                    <a:pt x="5707675" y="320294"/>
                    <a:pt x="5653252" y="312483"/>
                    <a:pt x="5583566" y="321995"/>
                  </a:cubicBezTo>
                  <a:cubicBezTo>
                    <a:pt x="5528347" y="329404"/>
                    <a:pt x="5477716" y="340486"/>
                    <a:pt x="5432030" y="362512"/>
                  </a:cubicBezTo>
                  <a:cubicBezTo>
                    <a:pt x="5378421" y="388318"/>
                    <a:pt x="5322767" y="418026"/>
                    <a:pt x="5241398" y="425781"/>
                  </a:cubicBezTo>
                  <a:cubicBezTo>
                    <a:pt x="5206262" y="429089"/>
                    <a:pt x="5176131" y="428273"/>
                    <a:pt x="5139710" y="421022"/>
                  </a:cubicBezTo>
                  <a:cubicBezTo>
                    <a:pt x="5069048" y="407018"/>
                    <a:pt x="4997864" y="396037"/>
                    <a:pt x="4929402" y="424310"/>
                  </a:cubicBezTo>
                  <a:cubicBezTo>
                    <a:pt x="4891785" y="439890"/>
                    <a:pt x="4841650" y="448519"/>
                    <a:pt x="4782793" y="441046"/>
                  </a:cubicBezTo>
                  <a:cubicBezTo>
                    <a:pt x="4709316" y="431663"/>
                    <a:pt x="4641426" y="442031"/>
                    <a:pt x="4577594" y="459290"/>
                  </a:cubicBezTo>
                  <a:cubicBezTo>
                    <a:pt x="4554816" y="465538"/>
                    <a:pt x="4527069" y="468279"/>
                    <a:pt x="4500826" y="470529"/>
                  </a:cubicBezTo>
                  <a:cubicBezTo>
                    <a:pt x="4440199" y="475746"/>
                    <a:pt x="4379252" y="479993"/>
                    <a:pt x="4317973" y="483649"/>
                  </a:cubicBezTo>
                  <a:cubicBezTo>
                    <a:pt x="4267762" y="486741"/>
                    <a:pt x="4217264" y="488292"/>
                    <a:pt x="4166722" y="490602"/>
                  </a:cubicBezTo>
                  <a:cubicBezTo>
                    <a:pt x="4111394" y="493045"/>
                    <a:pt x="4067073" y="503124"/>
                    <a:pt x="4042814" y="530660"/>
                  </a:cubicBezTo>
                  <a:cubicBezTo>
                    <a:pt x="4034996" y="539407"/>
                    <a:pt x="4017001" y="545715"/>
                    <a:pt x="4002653" y="552594"/>
                  </a:cubicBezTo>
                  <a:cubicBezTo>
                    <a:pt x="3992459" y="557592"/>
                    <a:pt x="3979023" y="561086"/>
                    <a:pt x="3969549" y="566312"/>
                  </a:cubicBezTo>
                  <a:cubicBezTo>
                    <a:pt x="3919896" y="593854"/>
                    <a:pt x="3870968" y="621622"/>
                    <a:pt x="3821685" y="649183"/>
                  </a:cubicBezTo>
                  <a:cubicBezTo>
                    <a:pt x="3816761" y="651788"/>
                    <a:pt x="3811445" y="654943"/>
                    <a:pt x="3805138" y="655947"/>
                  </a:cubicBezTo>
                  <a:cubicBezTo>
                    <a:pt x="3739817" y="666451"/>
                    <a:pt x="3673801" y="676154"/>
                    <a:pt x="3609177" y="687459"/>
                  </a:cubicBezTo>
                  <a:cubicBezTo>
                    <a:pt x="3584288" y="691878"/>
                    <a:pt x="3558597" y="697589"/>
                    <a:pt x="3539727" y="706521"/>
                  </a:cubicBezTo>
                  <a:cubicBezTo>
                    <a:pt x="3496714" y="726780"/>
                    <a:pt x="3457268" y="749132"/>
                    <a:pt x="3396572" y="755681"/>
                  </a:cubicBezTo>
                  <a:cubicBezTo>
                    <a:pt x="3378807" y="757611"/>
                    <a:pt x="3357809" y="758036"/>
                    <a:pt x="3341054" y="754679"/>
                  </a:cubicBezTo>
                  <a:cubicBezTo>
                    <a:pt x="3272962" y="740809"/>
                    <a:pt x="3206471" y="724541"/>
                    <a:pt x="3138775" y="710120"/>
                  </a:cubicBezTo>
                  <a:cubicBezTo>
                    <a:pt x="3095820" y="701191"/>
                    <a:pt x="3056969" y="691141"/>
                    <a:pt x="3037283" y="666453"/>
                  </a:cubicBezTo>
                  <a:cubicBezTo>
                    <a:pt x="3031764" y="659487"/>
                    <a:pt x="3015626" y="651391"/>
                    <a:pt x="3002117" y="649347"/>
                  </a:cubicBezTo>
                  <a:cubicBezTo>
                    <a:pt x="2915220" y="636209"/>
                    <a:pt x="2829194" y="627503"/>
                    <a:pt x="2747294" y="652400"/>
                  </a:cubicBezTo>
                  <a:cubicBezTo>
                    <a:pt x="2730084" y="657794"/>
                    <a:pt x="2698519" y="656140"/>
                    <a:pt x="2676273" y="652304"/>
                  </a:cubicBezTo>
                  <a:cubicBezTo>
                    <a:pt x="2590546" y="637890"/>
                    <a:pt x="2508883" y="630176"/>
                    <a:pt x="2432360" y="657836"/>
                  </a:cubicBezTo>
                  <a:cubicBezTo>
                    <a:pt x="2423352" y="661179"/>
                    <a:pt x="2395274" y="656272"/>
                    <a:pt x="2382311" y="650824"/>
                  </a:cubicBezTo>
                  <a:cubicBezTo>
                    <a:pt x="2257393" y="597728"/>
                    <a:pt x="2187724" y="592930"/>
                    <a:pt x="2055134" y="630053"/>
                  </a:cubicBezTo>
                  <a:cubicBezTo>
                    <a:pt x="2046542" y="632464"/>
                    <a:pt x="2035364" y="635121"/>
                    <a:pt x="2031829" y="639324"/>
                  </a:cubicBezTo>
                  <a:cubicBezTo>
                    <a:pt x="2007977" y="666120"/>
                    <a:pt x="1960229" y="664380"/>
                    <a:pt x="1912764" y="664183"/>
                  </a:cubicBezTo>
                  <a:cubicBezTo>
                    <a:pt x="1860521" y="663924"/>
                    <a:pt x="1808236" y="664426"/>
                    <a:pt x="1755637" y="663960"/>
                  </a:cubicBezTo>
                  <a:cubicBezTo>
                    <a:pt x="1746439" y="663859"/>
                    <a:pt x="1736243" y="661799"/>
                    <a:pt x="1727159" y="659605"/>
                  </a:cubicBezTo>
                  <a:cubicBezTo>
                    <a:pt x="1692256" y="651480"/>
                    <a:pt x="1658604" y="640559"/>
                    <a:pt x="1622470" y="634850"/>
                  </a:cubicBezTo>
                  <a:cubicBezTo>
                    <a:pt x="1544362" y="622552"/>
                    <a:pt x="1469248" y="602210"/>
                    <a:pt x="1385955" y="604522"/>
                  </a:cubicBezTo>
                  <a:cubicBezTo>
                    <a:pt x="1371585" y="604913"/>
                    <a:pt x="1355357" y="598530"/>
                    <a:pt x="1340055" y="595629"/>
                  </a:cubicBezTo>
                  <a:cubicBezTo>
                    <a:pt x="1312351" y="590552"/>
                    <a:pt x="1285460" y="583993"/>
                    <a:pt x="1257271" y="581180"/>
                  </a:cubicBezTo>
                  <a:cubicBezTo>
                    <a:pt x="1182583" y="573830"/>
                    <a:pt x="1107142" y="566824"/>
                    <a:pt x="1031914" y="562692"/>
                  </a:cubicBezTo>
                  <a:cubicBezTo>
                    <a:pt x="995593" y="560597"/>
                    <a:pt x="958880" y="565923"/>
                    <a:pt x="922031" y="566853"/>
                  </a:cubicBezTo>
                  <a:cubicBezTo>
                    <a:pt x="905446" y="567320"/>
                    <a:pt x="878533" y="568199"/>
                    <a:pt x="873250" y="563724"/>
                  </a:cubicBezTo>
                  <a:cubicBezTo>
                    <a:pt x="832343" y="529722"/>
                    <a:pt x="772202" y="532674"/>
                    <a:pt x="711627" y="529880"/>
                  </a:cubicBezTo>
                  <a:cubicBezTo>
                    <a:pt x="577999" y="523641"/>
                    <a:pt x="447408" y="543696"/>
                    <a:pt x="311112" y="525106"/>
                  </a:cubicBezTo>
                  <a:cubicBezTo>
                    <a:pt x="271645" y="519795"/>
                    <a:pt x="226936" y="530235"/>
                    <a:pt x="184145" y="532188"/>
                  </a:cubicBezTo>
                  <a:cubicBezTo>
                    <a:pt x="162015" y="533128"/>
                    <a:pt x="137665" y="534333"/>
                    <a:pt x="116886" y="530572"/>
                  </a:cubicBezTo>
                  <a:cubicBezTo>
                    <a:pt x="84810" y="524693"/>
                    <a:pt x="54011" y="515448"/>
                    <a:pt x="23941" y="506433"/>
                  </a:cubicBezTo>
                  <a:lnTo>
                    <a:pt x="0" y="502149"/>
                  </a:lnTo>
                  <a:close/>
                </a:path>
              </a:pathLst>
            </a:cu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381000" dist="152400" dir="5400000" algn="t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7B58B526-A432-4EB5-AA70-2BB897257A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959818"/>
              <a:ext cx="12192000" cy="757168"/>
            </a:xfrm>
            <a:custGeom>
              <a:avLst/>
              <a:gdLst>
                <a:gd name="connsiteX0" fmla="*/ 0 w 12192000"/>
                <a:gd name="connsiteY0" fmla="*/ 0 h 757168"/>
                <a:gd name="connsiteX1" fmla="*/ 41653 w 12192000"/>
                <a:gd name="connsiteY1" fmla="*/ 6945 h 757168"/>
                <a:gd name="connsiteX2" fmla="*/ 81317 w 12192000"/>
                <a:gd name="connsiteY2" fmla="*/ 15509 h 757168"/>
                <a:gd name="connsiteX3" fmla="*/ 114150 w 12192000"/>
                <a:gd name="connsiteY3" fmla="*/ 28105 h 757168"/>
                <a:gd name="connsiteX4" fmla="*/ 214865 w 12192000"/>
                <a:gd name="connsiteY4" fmla="*/ 58374 h 757168"/>
                <a:gd name="connsiteX5" fmla="*/ 299237 w 12192000"/>
                <a:gd name="connsiteY5" fmla="*/ 63560 h 757168"/>
                <a:gd name="connsiteX6" fmla="*/ 415570 w 12192000"/>
                <a:gd name="connsiteY6" fmla="*/ 83774 h 757168"/>
                <a:gd name="connsiteX7" fmla="*/ 633210 w 12192000"/>
                <a:gd name="connsiteY7" fmla="*/ 109108 h 757168"/>
                <a:gd name="connsiteX8" fmla="*/ 677567 w 12192000"/>
                <a:gd name="connsiteY8" fmla="*/ 119446 h 757168"/>
                <a:gd name="connsiteX9" fmla="*/ 946429 w 12192000"/>
                <a:gd name="connsiteY9" fmla="*/ 171502 h 757168"/>
                <a:gd name="connsiteX10" fmla="*/ 1163367 w 12192000"/>
                <a:gd name="connsiteY10" fmla="*/ 182106 h 757168"/>
                <a:gd name="connsiteX11" fmla="*/ 1180337 w 12192000"/>
                <a:gd name="connsiteY11" fmla="*/ 181279 h 757168"/>
                <a:gd name="connsiteX12" fmla="*/ 1263939 w 12192000"/>
                <a:gd name="connsiteY12" fmla="*/ 173070 h 757168"/>
                <a:gd name="connsiteX13" fmla="*/ 1392213 w 12192000"/>
                <a:gd name="connsiteY13" fmla="*/ 183225 h 757168"/>
                <a:gd name="connsiteX14" fmla="*/ 1479752 w 12192000"/>
                <a:gd name="connsiteY14" fmla="*/ 205174 h 757168"/>
                <a:gd name="connsiteX15" fmla="*/ 1589813 w 12192000"/>
                <a:gd name="connsiteY15" fmla="*/ 211706 h 757168"/>
                <a:gd name="connsiteX16" fmla="*/ 1716264 w 12192000"/>
                <a:gd name="connsiteY16" fmla="*/ 207459 h 757168"/>
                <a:gd name="connsiteX17" fmla="*/ 1772900 w 12192000"/>
                <a:gd name="connsiteY17" fmla="*/ 208137 h 757168"/>
                <a:gd name="connsiteX18" fmla="*/ 1929319 w 12192000"/>
                <a:gd name="connsiteY18" fmla="*/ 193822 h 757168"/>
                <a:gd name="connsiteX19" fmla="*/ 2021514 w 12192000"/>
                <a:gd name="connsiteY19" fmla="*/ 204186 h 757168"/>
                <a:gd name="connsiteX20" fmla="*/ 2111753 w 12192000"/>
                <a:gd name="connsiteY20" fmla="*/ 223797 h 757168"/>
                <a:gd name="connsiteX21" fmla="*/ 2169356 w 12192000"/>
                <a:gd name="connsiteY21" fmla="*/ 241125 h 757168"/>
                <a:gd name="connsiteX22" fmla="*/ 2286638 w 12192000"/>
                <a:gd name="connsiteY22" fmla="*/ 257382 h 757168"/>
                <a:gd name="connsiteX23" fmla="*/ 2308368 w 12192000"/>
                <a:gd name="connsiteY23" fmla="*/ 256995 h 757168"/>
                <a:gd name="connsiteX24" fmla="*/ 2660621 w 12192000"/>
                <a:gd name="connsiteY24" fmla="*/ 262863 h 757168"/>
                <a:gd name="connsiteX25" fmla="*/ 2801134 w 12192000"/>
                <a:gd name="connsiteY25" fmla="*/ 250006 h 757168"/>
                <a:gd name="connsiteX26" fmla="*/ 2830994 w 12192000"/>
                <a:gd name="connsiteY26" fmla="*/ 249091 h 757168"/>
                <a:gd name="connsiteX27" fmla="*/ 3129084 w 12192000"/>
                <a:gd name="connsiteY27" fmla="*/ 242009 h 757168"/>
                <a:gd name="connsiteX28" fmla="*/ 3162162 w 12192000"/>
                <a:gd name="connsiteY28" fmla="*/ 242789 h 757168"/>
                <a:gd name="connsiteX29" fmla="*/ 3254072 w 12192000"/>
                <a:gd name="connsiteY29" fmla="*/ 251612 h 757168"/>
                <a:gd name="connsiteX30" fmla="*/ 3473491 w 12192000"/>
                <a:gd name="connsiteY30" fmla="*/ 221903 h 757168"/>
                <a:gd name="connsiteX31" fmla="*/ 3691860 w 12192000"/>
                <a:gd name="connsiteY31" fmla="*/ 219228 h 757168"/>
                <a:gd name="connsiteX32" fmla="*/ 3811494 w 12192000"/>
                <a:gd name="connsiteY32" fmla="*/ 225691 h 757168"/>
                <a:gd name="connsiteX33" fmla="*/ 3897533 w 12192000"/>
                <a:gd name="connsiteY33" fmla="*/ 220087 h 757168"/>
                <a:gd name="connsiteX34" fmla="*/ 4109430 w 12192000"/>
                <a:gd name="connsiteY34" fmla="*/ 200477 h 757168"/>
                <a:gd name="connsiteX35" fmla="*/ 4208772 w 12192000"/>
                <a:gd name="connsiteY35" fmla="*/ 200914 h 757168"/>
                <a:gd name="connsiteX36" fmla="*/ 4314641 w 12192000"/>
                <a:gd name="connsiteY36" fmla="*/ 196159 h 757168"/>
                <a:gd name="connsiteX37" fmla="*/ 4577622 w 12192000"/>
                <a:gd name="connsiteY37" fmla="*/ 163774 h 757168"/>
                <a:gd name="connsiteX38" fmla="*/ 4790345 w 12192000"/>
                <a:gd name="connsiteY38" fmla="*/ 177592 h 757168"/>
                <a:gd name="connsiteX39" fmla="*/ 4926164 w 12192000"/>
                <a:gd name="connsiteY39" fmla="*/ 184139 h 757168"/>
                <a:gd name="connsiteX40" fmla="*/ 5088812 w 12192000"/>
                <a:gd name="connsiteY40" fmla="*/ 177401 h 757168"/>
                <a:gd name="connsiteX41" fmla="*/ 5222466 w 12192000"/>
                <a:gd name="connsiteY41" fmla="*/ 162082 h 757168"/>
                <a:gd name="connsiteX42" fmla="*/ 5406528 w 12192000"/>
                <a:gd name="connsiteY42" fmla="*/ 153987 h 757168"/>
                <a:gd name="connsiteX43" fmla="*/ 5590716 w 12192000"/>
                <a:gd name="connsiteY43" fmla="*/ 129490 h 757168"/>
                <a:gd name="connsiteX44" fmla="*/ 5719429 w 12192000"/>
                <a:gd name="connsiteY44" fmla="*/ 110099 h 757168"/>
                <a:gd name="connsiteX45" fmla="*/ 5897895 w 12192000"/>
                <a:gd name="connsiteY45" fmla="*/ 96368 h 757168"/>
                <a:gd name="connsiteX46" fmla="*/ 6169957 w 12192000"/>
                <a:gd name="connsiteY46" fmla="*/ 94411 h 757168"/>
                <a:gd name="connsiteX47" fmla="*/ 6294827 w 12192000"/>
                <a:gd name="connsiteY47" fmla="*/ 99236 h 757168"/>
                <a:gd name="connsiteX48" fmla="*/ 6494261 w 12192000"/>
                <a:gd name="connsiteY48" fmla="*/ 71724 h 757168"/>
                <a:gd name="connsiteX49" fmla="*/ 6579627 w 12192000"/>
                <a:gd name="connsiteY49" fmla="*/ 57883 h 757168"/>
                <a:gd name="connsiteX50" fmla="*/ 6654800 w 12192000"/>
                <a:gd name="connsiteY50" fmla="*/ 77086 h 757168"/>
                <a:gd name="connsiteX51" fmla="*/ 6703059 w 12192000"/>
                <a:gd name="connsiteY51" fmla="*/ 97166 h 757168"/>
                <a:gd name="connsiteX52" fmla="*/ 6859445 w 12192000"/>
                <a:gd name="connsiteY52" fmla="*/ 90481 h 757168"/>
                <a:gd name="connsiteX53" fmla="*/ 7025414 w 12192000"/>
                <a:gd name="connsiteY53" fmla="*/ 83536 h 757168"/>
                <a:gd name="connsiteX54" fmla="*/ 7144137 w 12192000"/>
                <a:gd name="connsiteY54" fmla="*/ 79264 h 757168"/>
                <a:gd name="connsiteX55" fmla="*/ 7291235 w 12192000"/>
                <a:gd name="connsiteY55" fmla="*/ 95367 h 757168"/>
                <a:gd name="connsiteX56" fmla="*/ 7407395 w 12192000"/>
                <a:gd name="connsiteY56" fmla="*/ 104888 h 757168"/>
                <a:gd name="connsiteX57" fmla="*/ 7500837 w 12192000"/>
                <a:gd name="connsiteY57" fmla="*/ 119515 h 757168"/>
                <a:gd name="connsiteX58" fmla="*/ 7533567 w 12192000"/>
                <a:gd name="connsiteY58" fmla="*/ 126955 h 757168"/>
                <a:gd name="connsiteX59" fmla="*/ 7792910 w 12192000"/>
                <a:gd name="connsiteY59" fmla="*/ 185188 h 757168"/>
                <a:gd name="connsiteX60" fmla="*/ 8070699 w 12192000"/>
                <a:gd name="connsiteY60" fmla="*/ 235423 h 757168"/>
                <a:gd name="connsiteX61" fmla="*/ 8253177 w 12192000"/>
                <a:gd name="connsiteY61" fmla="*/ 222473 h 757168"/>
                <a:gd name="connsiteX62" fmla="*/ 8320683 w 12192000"/>
                <a:gd name="connsiteY62" fmla="*/ 226393 h 757168"/>
                <a:gd name="connsiteX63" fmla="*/ 8631438 w 12192000"/>
                <a:gd name="connsiteY63" fmla="*/ 237528 h 757168"/>
                <a:gd name="connsiteX64" fmla="*/ 8686410 w 12192000"/>
                <a:gd name="connsiteY64" fmla="*/ 234877 h 757168"/>
                <a:gd name="connsiteX65" fmla="*/ 8980658 w 12192000"/>
                <a:gd name="connsiteY65" fmla="*/ 273001 h 757168"/>
                <a:gd name="connsiteX66" fmla="*/ 9087625 w 12192000"/>
                <a:gd name="connsiteY66" fmla="*/ 282423 h 757168"/>
                <a:gd name="connsiteX67" fmla="*/ 9186017 w 12192000"/>
                <a:gd name="connsiteY67" fmla="*/ 293875 h 757168"/>
                <a:gd name="connsiteX68" fmla="*/ 9323931 w 12192000"/>
                <a:gd name="connsiteY68" fmla="*/ 302628 h 757168"/>
                <a:gd name="connsiteX69" fmla="*/ 9467213 w 12192000"/>
                <a:gd name="connsiteY69" fmla="*/ 307275 h 757168"/>
                <a:gd name="connsiteX70" fmla="*/ 9626826 w 12192000"/>
                <a:gd name="connsiteY70" fmla="*/ 316213 h 757168"/>
                <a:gd name="connsiteX71" fmla="*/ 9689696 w 12192000"/>
                <a:gd name="connsiteY71" fmla="*/ 324467 h 757168"/>
                <a:gd name="connsiteX72" fmla="*/ 9860526 w 12192000"/>
                <a:gd name="connsiteY72" fmla="*/ 329986 h 757168"/>
                <a:gd name="connsiteX73" fmla="*/ 9949775 w 12192000"/>
                <a:gd name="connsiteY73" fmla="*/ 340386 h 757168"/>
                <a:gd name="connsiteX74" fmla="*/ 10097252 w 12192000"/>
                <a:gd name="connsiteY74" fmla="*/ 349262 h 757168"/>
                <a:gd name="connsiteX75" fmla="*/ 10145261 w 12192000"/>
                <a:gd name="connsiteY75" fmla="*/ 353113 h 757168"/>
                <a:gd name="connsiteX76" fmla="*/ 10188159 w 12192000"/>
                <a:gd name="connsiteY76" fmla="*/ 356124 h 757168"/>
                <a:gd name="connsiteX77" fmla="*/ 10336144 w 12192000"/>
                <a:gd name="connsiteY77" fmla="*/ 348235 h 757168"/>
                <a:gd name="connsiteX78" fmla="*/ 10466847 w 12192000"/>
                <a:gd name="connsiteY78" fmla="*/ 354131 h 757168"/>
                <a:gd name="connsiteX79" fmla="*/ 10696514 w 12192000"/>
                <a:gd name="connsiteY79" fmla="*/ 353575 h 757168"/>
                <a:gd name="connsiteX80" fmla="*/ 10746932 w 12192000"/>
                <a:gd name="connsiteY80" fmla="*/ 360606 h 757168"/>
                <a:gd name="connsiteX81" fmla="*/ 10905388 w 12192000"/>
                <a:gd name="connsiteY81" fmla="*/ 370627 h 757168"/>
                <a:gd name="connsiteX82" fmla="*/ 10995602 w 12192000"/>
                <a:gd name="connsiteY82" fmla="*/ 376691 h 757168"/>
                <a:gd name="connsiteX83" fmla="*/ 11107647 w 12192000"/>
                <a:gd name="connsiteY83" fmla="*/ 373405 h 757168"/>
                <a:gd name="connsiteX84" fmla="*/ 11302440 w 12192000"/>
                <a:gd name="connsiteY84" fmla="*/ 364156 h 757168"/>
                <a:gd name="connsiteX85" fmla="*/ 11353613 w 12192000"/>
                <a:gd name="connsiteY85" fmla="*/ 363785 h 757168"/>
                <a:gd name="connsiteX86" fmla="*/ 11447323 w 12192000"/>
                <a:gd name="connsiteY86" fmla="*/ 359346 h 757168"/>
                <a:gd name="connsiteX87" fmla="*/ 11464292 w 12192000"/>
                <a:gd name="connsiteY87" fmla="*/ 358519 h 757168"/>
                <a:gd name="connsiteX88" fmla="*/ 11607560 w 12192000"/>
                <a:gd name="connsiteY88" fmla="*/ 342370 h 757168"/>
                <a:gd name="connsiteX89" fmla="*/ 11681426 w 12192000"/>
                <a:gd name="connsiteY89" fmla="*/ 344335 h 757168"/>
                <a:gd name="connsiteX90" fmla="*/ 11893565 w 12192000"/>
                <a:gd name="connsiteY90" fmla="*/ 355261 h 757168"/>
                <a:gd name="connsiteX91" fmla="*/ 11983290 w 12192000"/>
                <a:gd name="connsiteY91" fmla="*/ 363588 h 757168"/>
                <a:gd name="connsiteX92" fmla="*/ 12192000 w 12192000"/>
                <a:gd name="connsiteY92" fmla="*/ 388018 h 757168"/>
                <a:gd name="connsiteX93" fmla="*/ 12192000 w 12192000"/>
                <a:gd name="connsiteY93" fmla="*/ 577115 h 757168"/>
                <a:gd name="connsiteX94" fmla="*/ 12157329 w 12192000"/>
                <a:gd name="connsiteY94" fmla="*/ 588862 h 757168"/>
                <a:gd name="connsiteX95" fmla="*/ 12066948 w 12192000"/>
                <a:gd name="connsiteY95" fmla="*/ 586034 h 757168"/>
                <a:gd name="connsiteX96" fmla="*/ 11911344 w 12192000"/>
                <a:gd name="connsiteY96" fmla="*/ 521599 h 757168"/>
                <a:gd name="connsiteX97" fmla="*/ 11847823 w 12192000"/>
                <a:gd name="connsiteY97" fmla="*/ 511785 h 757168"/>
                <a:gd name="connsiteX98" fmla="*/ 11737547 w 12192000"/>
                <a:gd name="connsiteY98" fmla="*/ 502380 h 757168"/>
                <a:gd name="connsiteX99" fmla="*/ 11636052 w 12192000"/>
                <a:gd name="connsiteY99" fmla="*/ 514993 h 757168"/>
                <a:gd name="connsiteX100" fmla="*/ 11394706 w 12192000"/>
                <a:gd name="connsiteY100" fmla="*/ 590867 h 757168"/>
                <a:gd name="connsiteX101" fmla="*/ 11354978 w 12192000"/>
                <a:gd name="connsiteY101" fmla="*/ 597561 h 757168"/>
                <a:gd name="connsiteX102" fmla="*/ 11285306 w 12192000"/>
                <a:gd name="connsiteY102" fmla="*/ 599825 h 757168"/>
                <a:gd name="connsiteX103" fmla="*/ 11008528 w 12192000"/>
                <a:gd name="connsiteY103" fmla="*/ 656670 h 757168"/>
                <a:gd name="connsiteX104" fmla="*/ 10948735 w 12192000"/>
                <a:gd name="connsiteY104" fmla="*/ 652964 h 757168"/>
                <a:gd name="connsiteX105" fmla="*/ 10850698 w 12192000"/>
                <a:gd name="connsiteY105" fmla="*/ 641721 h 757168"/>
                <a:gd name="connsiteX106" fmla="*/ 10744026 w 12192000"/>
                <a:gd name="connsiteY106" fmla="*/ 647769 h 757168"/>
                <a:gd name="connsiteX107" fmla="*/ 10666160 w 12192000"/>
                <a:gd name="connsiteY107" fmla="*/ 651891 h 757168"/>
                <a:gd name="connsiteX108" fmla="*/ 10450521 w 12192000"/>
                <a:gd name="connsiteY108" fmla="*/ 616552 h 757168"/>
                <a:gd name="connsiteX109" fmla="*/ 10271192 w 12192000"/>
                <a:gd name="connsiteY109" fmla="*/ 583498 h 757168"/>
                <a:gd name="connsiteX110" fmla="*/ 10246067 w 12192000"/>
                <a:gd name="connsiteY110" fmla="*/ 585423 h 757168"/>
                <a:gd name="connsiteX111" fmla="*/ 10005027 w 12192000"/>
                <a:gd name="connsiteY111" fmla="*/ 592252 h 757168"/>
                <a:gd name="connsiteX112" fmla="*/ 9898681 w 12192000"/>
                <a:gd name="connsiteY112" fmla="*/ 613195 h 757168"/>
                <a:gd name="connsiteX113" fmla="*/ 9753225 w 12192000"/>
                <a:gd name="connsiteY113" fmla="*/ 629038 h 757168"/>
                <a:gd name="connsiteX114" fmla="*/ 9591376 w 12192000"/>
                <a:gd name="connsiteY114" fmla="*/ 648601 h 757168"/>
                <a:gd name="connsiteX115" fmla="*/ 9472860 w 12192000"/>
                <a:gd name="connsiteY115" fmla="*/ 655936 h 757168"/>
                <a:gd name="connsiteX116" fmla="*/ 9299788 w 12192000"/>
                <a:gd name="connsiteY116" fmla="*/ 636945 h 757168"/>
                <a:gd name="connsiteX117" fmla="*/ 9264605 w 12192000"/>
                <a:gd name="connsiteY117" fmla="*/ 627087 h 757168"/>
                <a:gd name="connsiteX118" fmla="*/ 8926435 w 12192000"/>
                <a:gd name="connsiteY118" fmla="*/ 549269 h 757168"/>
                <a:gd name="connsiteX119" fmla="*/ 8698934 w 12192000"/>
                <a:gd name="connsiteY119" fmla="*/ 536583 h 757168"/>
                <a:gd name="connsiteX120" fmla="*/ 8622862 w 12192000"/>
                <a:gd name="connsiteY120" fmla="*/ 541563 h 757168"/>
                <a:gd name="connsiteX121" fmla="*/ 8482784 w 12192000"/>
                <a:gd name="connsiteY121" fmla="*/ 574094 h 757168"/>
                <a:gd name="connsiteX122" fmla="*/ 8421565 w 12192000"/>
                <a:gd name="connsiteY122" fmla="*/ 576610 h 757168"/>
                <a:gd name="connsiteX123" fmla="*/ 8313469 w 12192000"/>
                <a:gd name="connsiteY123" fmla="*/ 574762 h 757168"/>
                <a:gd name="connsiteX124" fmla="*/ 8079520 w 12192000"/>
                <a:gd name="connsiteY124" fmla="*/ 558685 h 757168"/>
                <a:gd name="connsiteX125" fmla="*/ 7773327 w 12192000"/>
                <a:gd name="connsiteY125" fmla="*/ 558854 h 757168"/>
                <a:gd name="connsiteX126" fmla="*/ 7652477 w 12192000"/>
                <a:gd name="connsiteY126" fmla="*/ 547561 h 757168"/>
                <a:gd name="connsiteX127" fmla="*/ 7522274 w 12192000"/>
                <a:gd name="connsiteY127" fmla="*/ 532150 h 757168"/>
                <a:gd name="connsiteX128" fmla="*/ 7484080 w 12192000"/>
                <a:gd name="connsiteY128" fmla="*/ 530532 h 757168"/>
                <a:gd name="connsiteX129" fmla="*/ 7282277 w 12192000"/>
                <a:gd name="connsiteY129" fmla="*/ 540177 h 757168"/>
                <a:gd name="connsiteX130" fmla="*/ 7235690 w 12192000"/>
                <a:gd name="connsiteY130" fmla="*/ 551282 h 757168"/>
                <a:gd name="connsiteX131" fmla="*/ 7116339 w 12192000"/>
                <a:gd name="connsiteY131" fmla="*/ 539494 h 757168"/>
                <a:gd name="connsiteX132" fmla="*/ 7011067 w 12192000"/>
                <a:gd name="connsiteY132" fmla="*/ 511848 h 757168"/>
                <a:gd name="connsiteX133" fmla="*/ 6403234 w 12192000"/>
                <a:gd name="connsiteY133" fmla="*/ 432296 h 757168"/>
                <a:gd name="connsiteX134" fmla="*/ 6036273 w 12192000"/>
                <a:gd name="connsiteY134" fmla="*/ 412301 h 757168"/>
                <a:gd name="connsiteX135" fmla="*/ 5780467 w 12192000"/>
                <a:gd name="connsiteY135" fmla="*/ 377910 h 757168"/>
                <a:gd name="connsiteX136" fmla="*/ 5739051 w 12192000"/>
                <a:gd name="connsiteY136" fmla="*/ 353609 h 757168"/>
                <a:gd name="connsiteX137" fmla="*/ 5583566 w 12192000"/>
                <a:gd name="connsiteY137" fmla="*/ 321995 h 757168"/>
                <a:gd name="connsiteX138" fmla="*/ 5432030 w 12192000"/>
                <a:gd name="connsiteY138" fmla="*/ 362512 h 757168"/>
                <a:gd name="connsiteX139" fmla="*/ 5241398 w 12192000"/>
                <a:gd name="connsiteY139" fmla="*/ 425781 h 757168"/>
                <a:gd name="connsiteX140" fmla="*/ 5139710 w 12192000"/>
                <a:gd name="connsiteY140" fmla="*/ 421022 h 757168"/>
                <a:gd name="connsiteX141" fmla="*/ 4929402 w 12192000"/>
                <a:gd name="connsiteY141" fmla="*/ 424310 h 757168"/>
                <a:gd name="connsiteX142" fmla="*/ 4782793 w 12192000"/>
                <a:gd name="connsiteY142" fmla="*/ 441046 h 757168"/>
                <a:gd name="connsiteX143" fmla="*/ 4577594 w 12192000"/>
                <a:gd name="connsiteY143" fmla="*/ 459290 h 757168"/>
                <a:gd name="connsiteX144" fmla="*/ 4500826 w 12192000"/>
                <a:gd name="connsiteY144" fmla="*/ 470529 h 757168"/>
                <a:gd name="connsiteX145" fmla="*/ 4317973 w 12192000"/>
                <a:gd name="connsiteY145" fmla="*/ 483649 h 757168"/>
                <a:gd name="connsiteX146" fmla="*/ 4166722 w 12192000"/>
                <a:gd name="connsiteY146" fmla="*/ 490602 h 757168"/>
                <a:gd name="connsiteX147" fmla="*/ 4042814 w 12192000"/>
                <a:gd name="connsiteY147" fmla="*/ 530660 h 757168"/>
                <a:gd name="connsiteX148" fmla="*/ 4002653 w 12192000"/>
                <a:gd name="connsiteY148" fmla="*/ 552594 h 757168"/>
                <a:gd name="connsiteX149" fmla="*/ 3969549 w 12192000"/>
                <a:gd name="connsiteY149" fmla="*/ 566312 h 757168"/>
                <a:gd name="connsiteX150" fmla="*/ 3821685 w 12192000"/>
                <a:gd name="connsiteY150" fmla="*/ 649183 h 757168"/>
                <a:gd name="connsiteX151" fmla="*/ 3805138 w 12192000"/>
                <a:gd name="connsiteY151" fmla="*/ 655947 h 757168"/>
                <a:gd name="connsiteX152" fmla="*/ 3609177 w 12192000"/>
                <a:gd name="connsiteY152" fmla="*/ 687459 h 757168"/>
                <a:gd name="connsiteX153" fmla="*/ 3539727 w 12192000"/>
                <a:gd name="connsiteY153" fmla="*/ 706521 h 757168"/>
                <a:gd name="connsiteX154" fmla="*/ 3396572 w 12192000"/>
                <a:gd name="connsiteY154" fmla="*/ 755681 h 757168"/>
                <a:gd name="connsiteX155" fmla="*/ 3341054 w 12192000"/>
                <a:gd name="connsiteY155" fmla="*/ 754679 h 757168"/>
                <a:gd name="connsiteX156" fmla="*/ 3138775 w 12192000"/>
                <a:gd name="connsiteY156" fmla="*/ 710120 h 757168"/>
                <a:gd name="connsiteX157" fmla="*/ 3037283 w 12192000"/>
                <a:gd name="connsiteY157" fmla="*/ 666453 h 757168"/>
                <a:gd name="connsiteX158" fmla="*/ 3002117 w 12192000"/>
                <a:gd name="connsiteY158" fmla="*/ 649347 h 757168"/>
                <a:gd name="connsiteX159" fmla="*/ 2747294 w 12192000"/>
                <a:gd name="connsiteY159" fmla="*/ 652400 h 757168"/>
                <a:gd name="connsiteX160" fmla="*/ 2676273 w 12192000"/>
                <a:gd name="connsiteY160" fmla="*/ 652304 h 757168"/>
                <a:gd name="connsiteX161" fmla="*/ 2432360 w 12192000"/>
                <a:gd name="connsiteY161" fmla="*/ 657836 h 757168"/>
                <a:gd name="connsiteX162" fmla="*/ 2382311 w 12192000"/>
                <a:gd name="connsiteY162" fmla="*/ 650824 h 757168"/>
                <a:gd name="connsiteX163" fmla="*/ 2055134 w 12192000"/>
                <a:gd name="connsiteY163" fmla="*/ 630053 h 757168"/>
                <a:gd name="connsiteX164" fmla="*/ 2031829 w 12192000"/>
                <a:gd name="connsiteY164" fmla="*/ 639324 h 757168"/>
                <a:gd name="connsiteX165" fmla="*/ 1912764 w 12192000"/>
                <a:gd name="connsiteY165" fmla="*/ 664183 h 757168"/>
                <a:gd name="connsiteX166" fmla="*/ 1755637 w 12192000"/>
                <a:gd name="connsiteY166" fmla="*/ 663960 h 757168"/>
                <a:gd name="connsiteX167" fmla="*/ 1727159 w 12192000"/>
                <a:gd name="connsiteY167" fmla="*/ 659605 h 757168"/>
                <a:gd name="connsiteX168" fmla="*/ 1622470 w 12192000"/>
                <a:gd name="connsiteY168" fmla="*/ 634850 h 757168"/>
                <a:gd name="connsiteX169" fmla="*/ 1385955 w 12192000"/>
                <a:gd name="connsiteY169" fmla="*/ 604522 h 757168"/>
                <a:gd name="connsiteX170" fmla="*/ 1340055 w 12192000"/>
                <a:gd name="connsiteY170" fmla="*/ 595629 h 757168"/>
                <a:gd name="connsiteX171" fmla="*/ 1257271 w 12192000"/>
                <a:gd name="connsiteY171" fmla="*/ 581180 h 757168"/>
                <a:gd name="connsiteX172" fmla="*/ 1031914 w 12192000"/>
                <a:gd name="connsiteY172" fmla="*/ 562692 h 757168"/>
                <a:gd name="connsiteX173" fmla="*/ 922031 w 12192000"/>
                <a:gd name="connsiteY173" fmla="*/ 566853 h 757168"/>
                <a:gd name="connsiteX174" fmla="*/ 873250 w 12192000"/>
                <a:gd name="connsiteY174" fmla="*/ 563724 h 757168"/>
                <a:gd name="connsiteX175" fmla="*/ 711627 w 12192000"/>
                <a:gd name="connsiteY175" fmla="*/ 529880 h 757168"/>
                <a:gd name="connsiteX176" fmla="*/ 311112 w 12192000"/>
                <a:gd name="connsiteY176" fmla="*/ 525106 h 757168"/>
                <a:gd name="connsiteX177" fmla="*/ 184145 w 12192000"/>
                <a:gd name="connsiteY177" fmla="*/ 532188 h 757168"/>
                <a:gd name="connsiteX178" fmla="*/ 116886 w 12192000"/>
                <a:gd name="connsiteY178" fmla="*/ 530572 h 757168"/>
                <a:gd name="connsiteX179" fmla="*/ 23941 w 12192000"/>
                <a:gd name="connsiteY179" fmla="*/ 506433 h 757168"/>
                <a:gd name="connsiteX180" fmla="*/ 0 w 12192000"/>
                <a:gd name="connsiteY180" fmla="*/ 502149 h 75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</a:cxnLst>
              <a:rect l="l" t="t" r="r" b="b"/>
              <a:pathLst>
                <a:path w="12192000" h="757168">
                  <a:moveTo>
                    <a:pt x="0" y="0"/>
                  </a:moveTo>
                  <a:lnTo>
                    <a:pt x="41653" y="6945"/>
                  </a:lnTo>
                  <a:cubicBezTo>
                    <a:pt x="55151" y="9178"/>
                    <a:pt x="68996" y="11810"/>
                    <a:pt x="81317" y="15509"/>
                  </a:cubicBezTo>
                  <a:cubicBezTo>
                    <a:pt x="92911" y="18978"/>
                    <a:pt x="102562" y="24446"/>
                    <a:pt x="114150" y="28105"/>
                  </a:cubicBezTo>
                  <a:cubicBezTo>
                    <a:pt x="145644" y="37958"/>
                    <a:pt x="177914" y="47281"/>
                    <a:pt x="214865" y="58374"/>
                  </a:cubicBezTo>
                  <a:cubicBezTo>
                    <a:pt x="236680" y="42349"/>
                    <a:pt x="264438" y="53534"/>
                    <a:pt x="299237" y="63560"/>
                  </a:cubicBezTo>
                  <a:cubicBezTo>
                    <a:pt x="334763" y="73816"/>
                    <a:pt x="376093" y="78654"/>
                    <a:pt x="415570" y="83774"/>
                  </a:cubicBezTo>
                  <a:cubicBezTo>
                    <a:pt x="487949" y="93100"/>
                    <a:pt x="560804" y="100354"/>
                    <a:pt x="633210" y="109108"/>
                  </a:cubicBezTo>
                  <a:cubicBezTo>
                    <a:pt x="648566" y="111058"/>
                    <a:pt x="666073" y="114072"/>
                    <a:pt x="677567" y="119446"/>
                  </a:cubicBezTo>
                  <a:cubicBezTo>
                    <a:pt x="756262" y="155621"/>
                    <a:pt x="853422" y="169678"/>
                    <a:pt x="946429" y="171502"/>
                  </a:cubicBezTo>
                  <a:cubicBezTo>
                    <a:pt x="1019582" y="173044"/>
                    <a:pt x="1091239" y="175083"/>
                    <a:pt x="1163367" y="182106"/>
                  </a:cubicBezTo>
                  <a:cubicBezTo>
                    <a:pt x="1168863" y="182586"/>
                    <a:pt x="1176224" y="182589"/>
                    <a:pt x="1180337" y="181279"/>
                  </a:cubicBezTo>
                  <a:cubicBezTo>
                    <a:pt x="1205822" y="172503"/>
                    <a:pt x="1231920" y="173109"/>
                    <a:pt x="1263939" y="173070"/>
                  </a:cubicBezTo>
                  <a:cubicBezTo>
                    <a:pt x="1309211" y="172961"/>
                    <a:pt x="1350592" y="176848"/>
                    <a:pt x="1392213" y="183225"/>
                  </a:cubicBezTo>
                  <a:cubicBezTo>
                    <a:pt x="1422516" y="187866"/>
                    <a:pt x="1453010" y="195759"/>
                    <a:pt x="1479752" y="205174"/>
                  </a:cubicBezTo>
                  <a:cubicBezTo>
                    <a:pt x="1516962" y="218381"/>
                    <a:pt x="1553071" y="224660"/>
                    <a:pt x="1589813" y="211706"/>
                  </a:cubicBezTo>
                  <a:cubicBezTo>
                    <a:pt x="1629541" y="197953"/>
                    <a:pt x="1673292" y="205778"/>
                    <a:pt x="1716264" y="207459"/>
                  </a:cubicBezTo>
                  <a:cubicBezTo>
                    <a:pt x="1734988" y="208248"/>
                    <a:pt x="1754789" y="209668"/>
                    <a:pt x="1772900" y="208137"/>
                  </a:cubicBezTo>
                  <a:cubicBezTo>
                    <a:pt x="1825381" y="203828"/>
                    <a:pt x="1876222" y="195808"/>
                    <a:pt x="1929319" y="193822"/>
                  </a:cubicBezTo>
                  <a:cubicBezTo>
                    <a:pt x="1958819" y="192698"/>
                    <a:pt x="1991232" y="199166"/>
                    <a:pt x="2021514" y="204186"/>
                  </a:cubicBezTo>
                  <a:cubicBezTo>
                    <a:pt x="2052154" y="209417"/>
                    <a:pt x="2082323" y="216530"/>
                    <a:pt x="2111753" y="223797"/>
                  </a:cubicBezTo>
                  <a:cubicBezTo>
                    <a:pt x="2131736" y="228659"/>
                    <a:pt x="2153567" y="233429"/>
                    <a:pt x="2169356" y="241125"/>
                  </a:cubicBezTo>
                  <a:cubicBezTo>
                    <a:pt x="2205243" y="258649"/>
                    <a:pt x="2242901" y="263295"/>
                    <a:pt x="2286638" y="257382"/>
                  </a:cubicBezTo>
                  <a:cubicBezTo>
                    <a:pt x="2293313" y="256396"/>
                    <a:pt x="2301018" y="256799"/>
                    <a:pt x="2308368" y="256995"/>
                  </a:cubicBezTo>
                  <a:cubicBezTo>
                    <a:pt x="2426026" y="259155"/>
                    <a:pt x="2543593" y="262834"/>
                    <a:pt x="2660621" y="262863"/>
                  </a:cubicBezTo>
                  <a:cubicBezTo>
                    <a:pt x="2708088" y="262871"/>
                    <a:pt x="2754165" y="254412"/>
                    <a:pt x="2801134" y="250006"/>
                  </a:cubicBezTo>
                  <a:cubicBezTo>
                    <a:pt x="2810748" y="249174"/>
                    <a:pt x="2821504" y="247638"/>
                    <a:pt x="2830994" y="249091"/>
                  </a:cubicBezTo>
                  <a:cubicBezTo>
                    <a:pt x="2934354" y="264045"/>
                    <a:pt x="3032340" y="255254"/>
                    <a:pt x="3129084" y="242009"/>
                  </a:cubicBezTo>
                  <a:cubicBezTo>
                    <a:pt x="3139090" y="240625"/>
                    <a:pt x="3151170" y="241831"/>
                    <a:pt x="3162162" y="242789"/>
                  </a:cubicBezTo>
                  <a:cubicBezTo>
                    <a:pt x="3192925" y="245736"/>
                    <a:pt x="3225969" y="254145"/>
                    <a:pt x="3254072" y="251612"/>
                  </a:cubicBezTo>
                  <a:cubicBezTo>
                    <a:pt x="3328782" y="244461"/>
                    <a:pt x="3402881" y="234992"/>
                    <a:pt x="3473491" y="221903"/>
                  </a:cubicBezTo>
                  <a:cubicBezTo>
                    <a:pt x="3545212" y="208683"/>
                    <a:pt x="3611651" y="197856"/>
                    <a:pt x="3691860" y="219228"/>
                  </a:cubicBezTo>
                  <a:cubicBezTo>
                    <a:pt x="3725977" y="228268"/>
                    <a:pt x="3771754" y="225515"/>
                    <a:pt x="3811494" y="225691"/>
                  </a:cubicBezTo>
                  <a:cubicBezTo>
                    <a:pt x="3840564" y="225687"/>
                    <a:pt x="3868906" y="218586"/>
                    <a:pt x="3897533" y="220087"/>
                  </a:cubicBezTo>
                  <a:cubicBezTo>
                    <a:pt x="3973874" y="224087"/>
                    <a:pt x="4042293" y="217563"/>
                    <a:pt x="4109430" y="200477"/>
                  </a:cubicBezTo>
                  <a:cubicBezTo>
                    <a:pt x="4135544" y="193834"/>
                    <a:pt x="4175268" y="201258"/>
                    <a:pt x="4208772" y="200914"/>
                  </a:cubicBezTo>
                  <a:cubicBezTo>
                    <a:pt x="4244136" y="200288"/>
                    <a:pt x="4280583" y="199908"/>
                    <a:pt x="4314641" y="196159"/>
                  </a:cubicBezTo>
                  <a:cubicBezTo>
                    <a:pt x="4402743" y="186278"/>
                    <a:pt x="4489848" y="174436"/>
                    <a:pt x="4577622" y="163774"/>
                  </a:cubicBezTo>
                  <a:cubicBezTo>
                    <a:pt x="4649843" y="154967"/>
                    <a:pt x="4719794" y="168553"/>
                    <a:pt x="4790345" y="177592"/>
                  </a:cubicBezTo>
                  <a:cubicBezTo>
                    <a:pt x="4834576" y="183345"/>
                    <a:pt x="4875614" y="193701"/>
                    <a:pt x="4926164" y="184139"/>
                  </a:cubicBezTo>
                  <a:cubicBezTo>
                    <a:pt x="4974485" y="175032"/>
                    <a:pt x="5034899" y="180870"/>
                    <a:pt x="5088812" y="177401"/>
                  </a:cubicBezTo>
                  <a:cubicBezTo>
                    <a:pt x="5134238" y="174439"/>
                    <a:pt x="5178353" y="168165"/>
                    <a:pt x="5222466" y="162082"/>
                  </a:cubicBezTo>
                  <a:cubicBezTo>
                    <a:pt x="5282519" y="153783"/>
                    <a:pt x="5341864" y="144876"/>
                    <a:pt x="5406528" y="153987"/>
                  </a:cubicBezTo>
                  <a:cubicBezTo>
                    <a:pt x="5479960" y="164323"/>
                    <a:pt x="5531876" y="142624"/>
                    <a:pt x="5590716" y="129490"/>
                  </a:cubicBezTo>
                  <a:cubicBezTo>
                    <a:pt x="5631296" y="120553"/>
                    <a:pt x="5675395" y="114659"/>
                    <a:pt x="5719429" y="110099"/>
                  </a:cubicBezTo>
                  <a:cubicBezTo>
                    <a:pt x="5778247" y="104215"/>
                    <a:pt x="5838715" y="102042"/>
                    <a:pt x="5897895" y="96368"/>
                  </a:cubicBezTo>
                  <a:cubicBezTo>
                    <a:pt x="5987399" y="87895"/>
                    <a:pt x="6077855" y="82333"/>
                    <a:pt x="6169957" y="94411"/>
                  </a:cubicBezTo>
                  <a:cubicBezTo>
                    <a:pt x="6212360" y="99875"/>
                    <a:pt x="6252010" y="101763"/>
                    <a:pt x="6294827" y="99236"/>
                  </a:cubicBezTo>
                  <a:cubicBezTo>
                    <a:pt x="6364965" y="95091"/>
                    <a:pt x="6436581" y="97891"/>
                    <a:pt x="6494261" y="71724"/>
                  </a:cubicBezTo>
                  <a:cubicBezTo>
                    <a:pt x="6514615" y="62488"/>
                    <a:pt x="6550354" y="61691"/>
                    <a:pt x="6579627" y="57883"/>
                  </a:cubicBezTo>
                  <a:cubicBezTo>
                    <a:pt x="6613354" y="53353"/>
                    <a:pt x="6637770" y="57878"/>
                    <a:pt x="6654800" y="77086"/>
                  </a:cubicBezTo>
                  <a:cubicBezTo>
                    <a:pt x="6662444" y="85688"/>
                    <a:pt x="6685147" y="94892"/>
                    <a:pt x="6703059" y="97166"/>
                  </a:cubicBezTo>
                  <a:cubicBezTo>
                    <a:pt x="6756799" y="103989"/>
                    <a:pt x="6806654" y="100687"/>
                    <a:pt x="6859445" y="90481"/>
                  </a:cubicBezTo>
                  <a:cubicBezTo>
                    <a:pt x="6908894" y="80861"/>
                    <a:pt x="6969747" y="85387"/>
                    <a:pt x="7025414" y="83536"/>
                  </a:cubicBezTo>
                  <a:cubicBezTo>
                    <a:pt x="7064862" y="82168"/>
                    <a:pt x="7104501" y="77186"/>
                    <a:pt x="7144137" y="79264"/>
                  </a:cubicBezTo>
                  <a:cubicBezTo>
                    <a:pt x="7193316" y="81841"/>
                    <a:pt x="7241809" y="90488"/>
                    <a:pt x="7291235" y="95367"/>
                  </a:cubicBezTo>
                  <a:cubicBezTo>
                    <a:pt x="7329668" y="99288"/>
                    <a:pt x="7368978" y="100585"/>
                    <a:pt x="7407395" y="104888"/>
                  </a:cubicBezTo>
                  <a:cubicBezTo>
                    <a:pt x="7438868" y="108256"/>
                    <a:pt x="7469832" y="114265"/>
                    <a:pt x="7500837" y="119515"/>
                  </a:cubicBezTo>
                  <a:cubicBezTo>
                    <a:pt x="7512146" y="121444"/>
                    <a:pt x="7523255" y="127178"/>
                    <a:pt x="7533567" y="126955"/>
                  </a:cubicBezTo>
                  <a:cubicBezTo>
                    <a:pt x="7636025" y="124121"/>
                    <a:pt x="7707510" y="164497"/>
                    <a:pt x="7792910" y="185188"/>
                  </a:cubicBezTo>
                  <a:cubicBezTo>
                    <a:pt x="7882663" y="207063"/>
                    <a:pt x="7969001" y="237914"/>
                    <a:pt x="8070699" y="235423"/>
                  </a:cubicBezTo>
                  <a:cubicBezTo>
                    <a:pt x="8132239" y="233879"/>
                    <a:pt x="8191903" y="225939"/>
                    <a:pt x="8253177" y="222473"/>
                  </a:cubicBezTo>
                  <a:cubicBezTo>
                    <a:pt x="8274949" y="221324"/>
                    <a:pt x="8299150" y="222976"/>
                    <a:pt x="8320683" y="226393"/>
                  </a:cubicBezTo>
                  <a:cubicBezTo>
                    <a:pt x="8424731" y="242340"/>
                    <a:pt x="8527777" y="249266"/>
                    <a:pt x="8631438" y="237528"/>
                  </a:cubicBezTo>
                  <a:cubicBezTo>
                    <a:pt x="8649201" y="235596"/>
                    <a:pt x="8668058" y="233915"/>
                    <a:pt x="8686410" y="234877"/>
                  </a:cubicBezTo>
                  <a:cubicBezTo>
                    <a:pt x="8786966" y="240146"/>
                    <a:pt x="8885480" y="249315"/>
                    <a:pt x="8980658" y="273001"/>
                  </a:cubicBezTo>
                  <a:cubicBezTo>
                    <a:pt x="9012626" y="280972"/>
                    <a:pt x="9052108" y="279035"/>
                    <a:pt x="9087625" y="282423"/>
                  </a:cubicBezTo>
                  <a:cubicBezTo>
                    <a:pt x="9120583" y="285484"/>
                    <a:pt x="9154319" y="287825"/>
                    <a:pt x="9186017" y="293875"/>
                  </a:cubicBezTo>
                  <a:cubicBezTo>
                    <a:pt x="9232288" y="302785"/>
                    <a:pt x="9275554" y="305815"/>
                    <a:pt x="9323931" y="302628"/>
                  </a:cubicBezTo>
                  <a:cubicBezTo>
                    <a:pt x="9370084" y="299705"/>
                    <a:pt x="9419491" y="304964"/>
                    <a:pt x="9467213" y="307275"/>
                  </a:cubicBezTo>
                  <a:cubicBezTo>
                    <a:pt x="9520438" y="309874"/>
                    <a:pt x="9573661" y="312473"/>
                    <a:pt x="9626826" y="316213"/>
                  </a:cubicBezTo>
                  <a:cubicBezTo>
                    <a:pt x="9648094" y="317708"/>
                    <a:pt x="9671915" y="326588"/>
                    <a:pt x="9689696" y="324467"/>
                  </a:cubicBezTo>
                  <a:cubicBezTo>
                    <a:pt x="9747117" y="317175"/>
                    <a:pt x="9803355" y="332523"/>
                    <a:pt x="9860526" y="329986"/>
                  </a:cubicBezTo>
                  <a:cubicBezTo>
                    <a:pt x="9888572" y="328594"/>
                    <a:pt x="9919723" y="338048"/>
                    <a:pt x="9949775" y="340386"/>
                  </a:cubicBezTo>
                  <a:cubicBezTo>
                    <a:pt x="9998886" y="344296"/>
                    <a:pt x="10048092" y="346302"/>
                    <a:pt x="10097252" y="349262"/>
                  </a:cubicBezTo>
                  <a:cubicBezTo>
                    <a:pt x="10113390" y="350297"/>
                    <a:pt x="10129133" y="351886"/>
                    <a:pt x="10145261" y="353113"/>
                  </a:cubicBezTo>
                  <a:cubicBezTo>
                    <a:pt x="10159555" y="354243"/>
                    <a:pt x="10174512" y="356743"/>
                    <a:pt x="10188159" y="356124"/>
                  </a:cubicBezTo>
                  <a:cubicBezTo>
                    <a:pt x="10237589" y="353944"/>
                    <a:pt x="10286441" y="348682"/>
                    <a:pt x="10336144" y="348235"/>
                  </a:cubicBezTo>
                  <a:cubicBezTo>
                    <a:pt x="10379222" y="347822"/>
                    <a:pt x="10423443" y="353764"/>
                    <a:pt x="10466847" y="354131"/>
                  </a:cubicBezTo>
                  <a:cubicBezTo>
                    <a:pt x="10543353" y="354898"/>
                    <a:pt x="10619988" y="353190"/>
                    <a:pt x="10696514" y="353575"/>
                  </a:cubicBezTo>
                  <a:cubicBezTo>
                    <a:pt x="10713071" y="353680"/>
                    <a:pt x="10730069" y="359342"/>
                    <a:pt x="10746932" y="360606"/>
                  </a:cubicBezTo>
                  <a:cubicBezTo>
                    <a:pt x="10799731" y="364326"/>
                    <a:pt x="10852569" y="367289"/>
                    <a:pt x="10905388" y="370627"/>
                  </a:cubicBezTo>
                  <a:cubicBezTo>
                    <a:pt x="10935470" y="372396"/>
                    <a:pt x="10965963" y="373421"/>
                    <a:pt x="10995602" y="376691"/>
                  </a:cubicBezTo>
                  <a:cubicBezTo>
                    <a:pt x="11034750" y="381032"/>
                    <a:pt x="11070168" y="386324"/>
                    <a:pt x="11107647" y="373405"/>
                  </a:cubicBezTo>
                  <a:cubicBezTo>
                    <a:pt x="11165372" y="353347"/>
                    <a:pt x="11236837" y="366060"/>
                    <a:pt x="11302440" y="364156"/>
                  </a:cubicBezTo>
                  <a:cubicBezTo>
                    <a:pt x="11319394" y="363708"/>
                    <a:pt x="11336655" y="364422"/>
                    <a:pt x="11353613" y="363785"/>
                  </a:cubicBezTo>
                  <a:cubicBezTo>
                    <a:pt x="11384961" y="362566"/>
                    <a:pt x="11415955" y="360947"/>
                    <a:pt x="11447323" y="359346"/>
                  </a:cubicBezTo>
                  <a:cubicBezTo>
                    <a:pt x="11452855" y="359066"/>
                    <a:pt x="11459104" y="359200"/>
                    <a:pt x="11464292" y="358519"/>
                  </a:cubicBezTo>
                  <a:cubicBezTo>
                    <a:pt x="11512058" y="353010"/>
                    <a:pt x="11559143" y="346321"/>
                    <a:pt x="11607560" y="342370"/>
                  </a:cubicBezTo>
                  <a:cubicBezTo>
                    <a:pt x="11631218" y="340368"/>
                    <a:pt x="11657295" y="341352"/>
                    <a:pt x="11681426" y="344335"/>
                  </a:cubicBezTo>
                  <a:cubicBezTo>
                    <a:pt x="11751997" y="352993"/>
                    <a:pt x="11821986" y="358760"/>
                    <a:pt x="11893565" y="355261"/>
                  </a:cubicBezTo>
                  <a:cubicBezTo>
                    <a:pt x="11921973" y="353889"/>
                    <a:pt x="11953288" y="360300"/>
                    <a:pt x="11983290" y="363588"/>
                  </a:cubicBezTo>
                  <a:lnTo>
                    <a:pt x="12192000" y="388018"/>
                  </a:lnTo>
                  <a:lnTo>
                    <a:pt x="12192000" y="577115"/>
                  </a:lnTo>
                  <a:lnTo>
                    <a:pt x="12157329" y="588862"/>
                  </a:lnTo>
                  <a:cubicBezTo>
                    <a:pt x="12118393" y="608572"/>
                    <a:pt x="12109715" y="605637"/>
                    <a:pt x="12066948" y="586034"/>
                  </a:cubicBezTo>
                  <a:cubicBezTo>
                    <a:pt x="12016991" y="563193"/>
                    <a:pt x="11965119" y="541779"/>
                    <a:pt x="11911344" y="521599"/>
                  </a:cubicBezTo>
                  <a:cubicBezTo>
                    <a:pt x="11894383" y="515178"/>
                    <a:pt x="11869417" y="514060"/>
                    <a:pt x="11847823" y="511785"/>
                  </a:cubicBezTo>
                  <a:cubicBezTo>
                    <a:pt x="11811233" y="507768"/>
                    <a:pt x="11773630" y="501982"/>
                    <a:pt x="11737547" y="502380"/>
                  </a:cubicBezTo>
                  <a:cubicBezTo>
                    <a:pt x="11702930" y="502855"/>
                    <a:pt x="11668388" y="508866"/>
                    <a:pt x="11636052" y="514993"/>
                  </a:cubicBezTo>
                  <a:cubicBezTo>
                    <a:pt x="11545722" y="532199"/>
                    <a:pt x="11462455" y="555118"/>
                    <a:pt x="11394706" y="590867"/>
                  </a:cubicBezTo>
                  <a:cubicBezTo>
                    <a:pt x="11385999" y="595562"/>
                    <a:pt x="11369016" y="596581"/>
                    <a:pt x="11354978" y="597561"/>
                  </a:cubicBezTo>
                  <a:cubicBezTo>
                    <a:pt x="11332076" y="599224"/>
                    <a:pt x="11308448" y="600655"/>
                    <a:pt x="11285306" y="599825"/>
                  </a:cubicBezTo>
                  <a:cubicBezTo>
                    <a:pt x="11172906" y="595841"/>
                    <a:pt x="11083430" y="617861"/>
                    <a:pt x="11008528" y="656670"/>
                  </a:cubicBezTo>
                  <a:cubicBezTo>
                    <a:pt x="10986971" y="667750"/>
                    <a:pt x="10970753" y="668236"/>
                    <a:pt x="10948735" y="652964"/>
                  </a:cubicBezTo>
                  <a:cubicBezTo>
                    <a:pt x="10923173" y="635218"/>
                    <a:pt x="10885031" y="639705"/>
                    <a:pt x="10850698" y="641721"/>
                  </a:cubicBezTo>
                  <a:cubicBezTo>
                    <a:pt x="10815269" y="643680"/>
                    <a:pt x="10779458" y="645811"/>
                    <a:pt x="10744026" y="647769"/>
                  </a:cubicBezTo>
                  <a:cubicBezTo>
                    <a:pt x="10717832" y="649066"/>
                    <a:pt x="10692021" y="650003"/>
                    <a:pt x="10666160" y="651891"/>
                  </a:cubicBezTo>
                  <a:cubicBezTo>
                    <a:pt x="10585627" y="657783"/>
                    <a:pt x="10513854" y="650969"/>
                    <a:pt x="10450521" y="616552"/>
                  </a:cubicBezTo>
                  <a:cubicBezTo>
                    <a:pt x="10402221" y="590175"/>
                    <a:pt x="10339099" y="579806"/>
                    <a:pt x="10271192" y="583498"/>
                  </a:cubicBezTo>
                  <a:cubicBezTo>
                    <a:pt x="10262701" y="584006"/>
                    <a:pt x="10251859" y="587254"/>
                    <a:pt x="10246067" y="585423"/>
                  </a:cubicBezTo>
                  <a:cubicBezTo>
                    <a:pt x="10158786" y="558528"/>
                    <a:pt x="10086634" y="594049"/>
                    <a:pt x="10005027" y="592252"/>
                  </a:cubicBezTo>
                  <a:cubicBezTo>
                    <a:pt x="9969004" y="591507"/>
                    <a:pt x="9931565" y="603664"/>
                    <a:pt x="9898681" y="613195"/>
                  </a:cubicBezTo>
                  <a:cubicBezTo>
                    <a:pt x="9853463" y="626281"/>
                    <a:pt x="9813049" y="639042"/>
                    <a:pt x="9753225" y="629038"/>
                  </a:cubicBezTo>
                  <a:cubicBezTo>
                    <a:pt x="9693404" y="618845"/>
                    <a:pt x="9637675" y="628898"/>
                    <a:pt x="9591376" y="648601"/>
                  </a:cubicBezTo>
                  <a:cubicBezTo>
                    <a:pt x="9556001" y="663537"/>
                    <a:pt x="9518120" y="663077"/>
                    <a:pt x="9472860" y="655936"/>
                  </a:cubicBezTo>
                  <a:cubicBezTo>
                    <a:pt x="9416283" y="647056"/>
                    <a:pt x="9357217" y="643578"/>
                    <a:pt x="9299788" y="636945"/>
                  </a:cubicBezTo>
                  <a:cubicBezTo>
                    <a:pt x="9287347" y="635531"/>
                    <a:pt x="9271710" y="632039"/>
                    <a:pt x="9264605" y="627087"/>
                  </a:cubicBezTo>
                  <a:cubicBezTo>
                    <a:pt x="9177661" y="565680"/>
                    <a:pt x="9051076" y="558473"/>
                    <a:pt x="8926435" y="549269"/>
                  </a:cubicBezTo>
                  <a:cubicBezTo>
                    <a:pt x="8850925" y="543595"/>
                    <a:pt x="8774954" y="539613"/>
                    <a:pt x="8698934" y="536583"/>
                  </a:cubicBezTo>
                  <a:cubicBezTo>
                    <a:pt x="8673232" y="535428"/>
                    <a:pt x="8645916" y="537050"/>
                    <a:pt x="8622862" y="541563"/>
                  </a:cubicBezTo>
                  <a:cubicBezTo>
                    <a:pt x="8574890" y="551069"/>
                    <a:pt x="8530403" y="564380"/>
                    <a:pt x="8482784" y="574094"/>
                  </a:cubicBezTo>
                  <a:cubicBezTo>
                    <a:pt x="8464923" y="577929"/>
                    <a:pt x="8442157" y="576927"/>
                    <a:pt x="8421565" y="576610"/>
                  </a:cubicBezTo>
                  <a:cubicBezTo>
                    <a:pt x="8385152" y="576229"/>
                    <a:pt x="8345023" y="569546"/>
                    <a:pt x="8313469" y="574762"/>
                  </a:cubicBezTo>
                  <a:cubicBezTo>
                    <a:pt x="8231431" y="588203"/>
                    <a:pt x="8155671" y="580227"/>
                    <a:pt x="8079520" y="558685"/>
                  </a:cubicBezTo>
                  <a:cubicBezTo>
                    <a:pt x="7972906" y="528487"/>
                    <a:pt x="7870782" y="525043"/>
                    <a:pt x="7773327" y="558854"/>
                  </a:cubicBezTo>
                  <a:cubicBezTo>
                    <a:pt x="7729470" y="574107"/>
                    <a:pt x="7688069" y="563543"/>
                    <a:pt x="7652477" y="547561"/>
                  </a:cubicBezTo>
                  <a:cubicBezTo>
                    <a:pt x="7611494" y="529005"/>
                    <a:pt x="7570974" y="522685"/>
                    <a:pt x="7522274" y="532150"/>
                  </a:cubicBezTo>
                  <a:cubicBezTo>
                    <a:pt x="7511488" y="534257"/>
                    <a:pt x="7496511" y="532136"/>
                    <a:pt x="7484080" y="530532"/>
                  </a:cubicBezTo>
                  <a:cubicBezTo>
                    <a:pt x="7413133" y="522044"/>
                    <a:pt x="7341987" y="510303"/>
                    <a:pt x="7282277" y="540177"/>
                  </a:cubicBezTo>
                  <a:cubicBezTo>
                    <a:pt x="7270558" y="546051"/>
                    <a:pt x="7251336" y="547713"/>
                    <a:pt x="7235690" y="551282"/>
                  </a:cubicBezTo>
                  <a:cubicBezTo>
                    <a:pt x="7170161" y="565782"/>
                    <a:pt x="7172820" y="564203"/>
                    <a:pt x="7116339" y="539494"/>
                  </a:cubicBezTo>
                  <a:cubicBezTo>
                    <a:pt x="7086841" y="526502"/>
                    <a:pt x="7045980" y="512724"/>
                    <a:pt x="7011067" y="511848"/>
                  </a:cubicBezTo>
                  <a:cubicBezTo>
                    <a:pt x="6800473" y="506533"/>
                    <a:pt x="6601893" y="468653"/>
                    <a:pt x="6403234" y="432296"/>
                  </a:cubicBezTo>
                  <a:cubicBezTo>
                    <a:pt x="6280760" y="409851"/>
                    <a:pt x="6160432" y="402592"/>
                    <a:pt x="6036273" y="412301"/>
                  </a:cubicBezTo>
                  <a:cubicBezTo>
                    <a:pt x="5946471" y="419425"/>
                    <a:pt x="5863077" y="395593"/>
                    <a:pt x="5780467" y="377910"/>
                  </a:cubicBezTo>
                  <a:cubicBezTo>
                    <a:pt x="5763357" y="374343"/>
                    <a:pt x="5747757" y="363033"/>
                    <a:pt x="5739051" y="353609"/>
                  </a:cubicBezTo>
                  <a:cubicBezTo>
                    <a:pt x="5707675" y="320294"/>
                    <a:pt x="5653252" y="312483"/>
                    <a:pt x="5583566" y="321995"/>
                  </a:cubicBezTo>
                  <a:cubicBezTo>
                    <a:pt x="5528347" y="329404"/>
                    <a:pt x="5477716" y="340486"/>
                    <a:pt x="5432030" y="362512"/>
                  </a:cubicBezTo>
                  <a:cubicBezTo>
                    <a:pt x="5378421" y="388318"/>
                    <a:pt x="5322767" y="418026"/>
                    <a:pt x="5241398" y="425781"/>
                  </a:cubicBezTo>
                  <a:cubicBezTo>
                    <a:pt x="5206262" y="429089"/>
                    <a:pt x="5176131" y="428273"/>
                    <a:pt x="5139710" y="421022"/>
                  </a:cubicBezTo>
                  <a:cubicBezTo>
                    <a:pt x="5069048" y="407018"/>
                    <a:pt x="4997864" y="396037"/>
                    <a:pt x="4929402" y="424310"/>
                  </a:cubicBezTo>
                  <a:cubicBezTo>
                    <a:pt x="4891785" y="439890"/>
                    <a:pt x="4841650" y="448519"/>
                    <a:pt x="4782793" y="441046"/>
                  </a:cubicBezTo>
                  <a:cubicBezTo>
                    <a:pt x="4709316" y="431663"/>
                    <a:pt x="4641426" y="442031"/>
                    <a:pt x="4577594" y="459290"/>
                  </a:cubicBezTo>
                  <a:cubicBezTo>
                    <a:pt x="4554816" y="465538"/>
                    <a:pt x="4527069" y="468279"/>
                    <a:pt x="4500826" y="470529"/>
                  </a:cubicBezTo>
                  <a:cubicBezTo>
                    <a:pt x="4440199" y="475746"/>
                    <a:pt x="4379252" y="479993"/>
                    <a:pt x="4317973" y="483649"/>
                  </a:cubicBezTo>
                  <a:cubicBezTo>
                    <a:pt x="4267762" y="486741"/>
                    <a:pt x="4217264" y="488292"/>
                    <a:pt x="4166722" y="490602"/>
                  </a:cubicBezTo>
                  <a:cubicBezTo>
                    <a:pt x="4111394" y="493045"/>
                    <a:pt x="4067073" y="503124"/>
                    <a:pt x="4042814" y="530660"/>
                  </a:cubicBezTo>
                  <a:cubicBezTo>
                    <a:pt x="4034996" y="539407"/>
                    <a:pt x="4017001" y="545715"/>
                    <a:pt x="4002653" y="552594"/>
                  </a:cubicBezTo>
                  <a:cubicBezTo>
                    <a:pt x="3992459" y="557592"/>
                    <a:pt x="3979023" y="561086"/>
                    <a:pt x="3969549" y="566312"/>
                  </a:cubicBezTo>
                  <a:cubicBezTo>
                    <a:pt x="3919896" y="593854"/>
                    <a:pt x="3870968" y="621622"/>
                    <a:pt x="3821685" y="649183"/>
                  </a:cubicBezTo>
                  <a:cubicBezTo>
                    <a:pt x="3816761" y="651788"/>
                    <a:pt x="3811445" y="654943"/>
                    <a:pt x="3805138" y="655947"/>
                  </a:cubicBezTo>
                  <a:cubicBezTo>
                    <a:pt x="3739817" y="666451"/>
                    <a:pt x="3673801" y="676154"/>
                    <a:pt x="3609177" y="687459"/>
                  </a:cubicBezTo>
                  <a:cubicBezTo>
                    <a:pt x="3584288" y="691878"/>
                    <a:pt x="3558597" y="697589"/>
                    <a:pt x="3539727" y="706521"/>
                  </a:cubicBezTo>
                  <a:cubicBezTo>
                    <a:pt x="3496714" y="726780"/>
                    <a:pt x="3457268" y="749132"/>
                    <a:pt x="3396572" y="755681"/>
                  </a:cubicBezTo>
                  <a:cubicBezTo>
                    <a:pt x="3378807" y="757611"/>
                    <a:pt x="3357809" y="758036"/>
                    <a:pt x="3341054" y="754679"/>
                  </a:cubicBezTo>
                  <a:cubicBezTo>
                    <a:pt x="3272962" y="740809"/>
                    <a:pt x="3206471" y="724541"/>
                    <a:pt x="3138775" y="710120"/>
                  </a:cubicBezTo>
                  <a:cubicBezTo>
                    <a:pt x="3095820" y="701191"/>
                    <a:pt x="3056969" y="691141"/>
                    <a:pt x="3037283" y="666453"/>
                  </a:cubicBezTo>
                  <a:cubicBezTo>
                    <a:pt x="3031764" y="659487"/>
                    <a:pt x="3015626" y="651391"/>
                    <a:pt x="3002117" y="649347"/>
                  </a:cubicBezTo>
                  <a:cubicBezTo>
                    <a:pt x="2915220" y="636209"/>
                    <a:pt x="2829194" y="627503"/>
                    <a:pt x="2747294" y="652400"/>
                  </a:cubicBezTo>
                  <a:cubicBezTo>
                    <a:pt x="2730084" y="657794"/>
                    <a:pt x="2698519" y="656140"/>
                    <a:pt x="2676273" y="652304"/>
                  </a:cubicBezTo>
                  <a:cubicBezTo>
                    <a:pt x="2590546" y="637890"/>
                    <a:pt x="2508883" y="630176"/>
                    <a:pt x="2432360" y="657836"/>
                  </a:cubicBezTo>
                  <a:cubicBezTo>
                    <a:pt x="2423352" y="661179"/>
                    <a:pt x="2395274" y="656272"/>
                    <a:pt x="2382311" y="650824"/>
                  </a:cubicBezTo>
                  <a:cubicBezTo>
                    <a:pt x="2257393" y="597728"/>
                    <a:pt x="2187724" y="592930"/>
                    <a:pt x="2055134" y="630053"/>
                  </a:cubicBezTo>
                  <a:cubicBezTo>
                    <a:pt x="2046542" y="632464"/>
                    <a:pt x="2035364" y="635121"/>
                    <a:pt x="2031829" y="639324"/>
                  </a:cubicBezTo>
                  <a:cubicBezTo>
                    <a:pt x="2007977" y="666120"/>
                    <a:pt x="1960229" y="664380"/>
                    <a:pt x="1912764" y="664183"/>
                  </a:cubicBezTo>
                  <a:cubicBezTo>
                    <a:pt x="1860521" y="663924"/>
                    <a:pt x="1808236" y="664426"/>
                    <a:pt x="1755637" y="663960"/>
                  </a:cubicBezTo>
                  <a:cubicBezTo>
                    <a:pt x="1746439" y="663859"/>
                    <a:pt x="1736243" y="661799"/>
                    <a:pt x="1727159" y="659605"/>
                  </a:cubicBezTo>
                  <a:cubicBezTo>
                    <a:pt x="1692256" y="651480"/>
                    <a:pt x="1658604" y="640559"/>
                    <a:pt x="1622470" y="634850"/>
                  </a:cubicBezTo>
                  <a:cubicBezTo>
                    <a:pt x="1544362" y="622552"/>
                    <a:pt x="1469248" y="602210"/>
                    <a:pt x="1385955" y="604522"/>
                  </a:cubicBezTo>
                  <a:cubicBezTo>
                    <a:pt x="1371585" y="604913"/>
                    <a:pt x="1355357" y="598530"/>
                    <a:pt x="1340055" y="595629"/>
                  </a:cubicBezTo>
                  <a:cubicBezTo>
                    <a:pt x="1312351" y="590552"/>
                    <a:pt x="1285460" y="583993"/>
                    <a:pt x="1257271" y="581180"/>
                  </a:cubicBezTo>
                  <a:cubicBezTo>
                    <a:pt x="1182583" y="573830"/>
                    <a:pt x="1107142" y="566824"/>
                    <a:pt x="1031914" y="562692"/>
                  </a:cubicBezTo>
                  <a:cubicBezTo>
                    <a:pt x="995593" y="560597"/>
                    <a:pt x="958880" y="565923"/>
                    <a:pt x="922031" y="566853"/>
                  </a:cubicBezTo>
                  <a:cubicBezTo>
                    <a:pt x="905446" y="567320"/>
                    <a:pt x="878533" y="568199"/>
                    <a:pt x="873250" y="563724"/>
                  </a:cubicBezTo>
                  <a:cubicBezTo>
                    <a:pt x="832343" y="529722"/>
                    <a:pt x="772202" y="532674"/>
                    <a:pt x="711627" y="529880"/>
                  </a:cubicBezTo>
                  <a:cubicBezTo>
                    <a:pt x="577999" y="523641"/>
                    <a:pt x="447408" y="543696"/>
                    <a:pt x="311112" y="525106"/>
                  </a:cubicBezTo>
                  <a:cubicBezTo>
                    <a:pt x="271645" y="519795"/>
                    <a:pt x="226936" y="530235"/>
                    <a:pt x="184145" y="532188"/>
                  </a:cubicBezTo>
                  <a:cubicBezTo>
                    <a:pt x="162015" y="533128"/>
                    <a:pt x="137665" y="534333"/>
                    <a:pt x="116886" y="530572"/>
                  </a:cubicBezTo>
                  <a:cubicBezTo>
                    <a:pt x="84810" y="524693"/>
                    <a:pt x="54011" y="515448"/>
                    <a:pt x="23941" y="506433"/>
                  </a:cubicBezTo>
                  <a:lnTo>
                    <a:pt x="0" y="502149"/>
                  </a:lnTo>
                  <a:close/>
                </a:path>
              </a:pathLst>
            </a:custGeom>
            <a:blipFill>
              <a:blip r:embed="rId5">
                <a:alphaModFix amt="57000"/>
              </a:blip>
              <a:tile tx="0" ty="0" sx="100000" sy="100000" flip="none" algn="tl"/>
            </a:blip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3" name="Content Placeholder 22">
            <a:extLst>
              <a:ext uri="{FF2B5EF4-FFF2-40B4-BE49-F238E27FC236}">
                <a16:creationId xmlns:a16="http://schemas.microsoft.com/office/drawing/2014/main" id="{EC067C67-7F5D-452F-814C-D5259A5500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64201" y="4766267"/>
            <a:ext cx="5692774" cy="1077411"/>
          </a:xfrm>
        </p:spPr>
        <p:txBody>
          <a:bodyPr>
            <a:normAutofit/>
          </a:bodyPr>
          <a:lstStyle/>
          <a:p>
            <a:r>
              <a:rPr lang="zh-CN" altLang="en-US" sz="1700">
                <a:solidFill>
                  <a:schemeClr val="bg1">
                    <a:alpha val="80000"/>
                  </a:schemeClr>
                </a:solidFill>
              </a:rPr>
              <a:t>影响性能的因素有哪些？</a:t>
            </a:r>
            <a:endParaRPr lang="en-US" altLang="zh-CN" sz="1700">
              <a:solidFill>
                <a:schemeClr val="bg1">
                  <a:alpha val="80000"/>
                </a:schemeClr>
              </a:solidFill>
            </a:endParaRPr>
          </a:p>
          <a:p>
            <a:r>
              <a:rPr lang="zh-CN" altLang="en-US" sz="1700">
                <a:solidFill>
                  <a:schemeClr val="bg1">
                    <a:alpha val="80000"/>
                  </a:schemeClr>
                </a:solidFill>
              </a:rPr>
              <a:t>通过一些常用的工具帮助定位瓶颈。</a:t>
            </a:r>
            <a:endParaRPr lang="en-US" altLang="zh-CN" sz="1700">
              <a:solidFill>
                <a:schemeClr val="bg1">
                  <a:alpha val="80000"/>
                </a:schemeClr>
              </a:solidFill>
            </a:endParaRPr>
          </a:p>
          <a:p>
            <a:r>
              <a:rPr lang="zh-CN" altLang="en-US" sz="1700">
                <a:solidFill>
                  <a:schemeClr val="bg1">
                    <a:alpha val="80000"/>
                  </a:schemeClr>
                </a:solidFill>
              </a:rPr>
              <a:t>分享一些常见的问题。</a:t>
            </a:r>
            <a:endParaRPr lang="en-US" sz="1700">
              <a:solidFill>
                <a:schemeClr val="bg1">
                  <a:alpha val="80000"/>
                </a:schemeClr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6" name="Rectangle 105">
            <a:extLst>
              <a:ext uri="{FF2B5EF4-FFF2-40B4-BE49-F238E27FC236}">
                <a16:creationId xmlns:a16="http://schemas.microsoft.com/office/drawing/2014/main" id="{0D7B6173-1D58-48E2-83CF-37350F315F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35D813D1-BA6B-40B4-A101-04BB894455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0" name="Picture 109">
            <a:extLst>
              <a:ext uri="{FF2B5EF4-FFF2-40B4-BE49-F238E27FC236}">
                <a16:creationId xmlns:a16="http://schemas.microsoft.com/office/drawing/2014/main" id="{B0DAC8FB-A162-44E3-A606-C855A03A5B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952" cy="6862380"/>
          </a:xfrm>
          <a:prstGeom prst="rect">
            <a:avLst/>
          </a:prstGeom>
        </p:spPr>
      </p:pic>
      <p:sp>
        <p:nvSpPr>
          <p:cNvPr id="112" name="Rectangle 111">
            <a:extLst>
              <a:ext uri="{FF2B5EF4-FFF2-40B4-BE49-F238E27FC236}">
                <a16:creationId xmlns:a16="http://schemas.microsoft.com/office/drawing/2014/main" id="{21BDEC81-16A7-4451-B893-C15000083B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AEA3DFA5-2D7B-4989-8ED7-8321EC114C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6678" y="0"/>
            <a:ext cx="11145980" cy="6870723"/>
          </a:xfrm>
          <a:prstGeom prst="rect">
            <a:avLst/>
          </a:prstGeom>
          <a:solidFill>
            <a:schemeClr val="bg1"/>
          </a:solidFill>
          <a:ln w="349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DA498B4B-51A7-47A6-8BFF-1705AD33CB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1966" y="900622"/>
            <a:ext cx="3629555" cy="189352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sz="4800"/>
              <a:t>Automation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9959B83-AB9C-4962-8E1D-A93B545FBB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1966" y="2965593"/>
            <a:ext cx="3629555" cy="2941544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zh-CN" altLang="en-US" sz="1800"/>
              <a:t>规范化制作流程</a:t>
            </a:r>
            <a:endParaRPr lang="en-US" altLang="zh-CN" sz="180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4F11F7E6-122B-4F0D-B9F5-C611A14B2C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6548" y="1036142"/>
            <a:ext cx="3066482" cy="231519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C40C162-69FA-493E-AD90-9D4918B68C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7868" y="1250796"/>
            <a:ext cx="3066482" cy="2100539"/>
          </a:xfrm>
          <a:prstGeom prst="rect">
            <a:avLst/>
          </a:prstGeom>
        </p:spPr>
      </p:pic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291D7105-DE2B-46BB-B67F-81761D7BA49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060"/>
          <a:stretch/>
        </p:blipFill>
        <p:spPr>
          <a:xfrm>
            <a:off x="5189784" y="3498320"/>
            <a:ext cx="3066482" cy="114265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C030AD0-6B22-42F0-9725-D1864F8007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31104" y="3498320"/>
            <a:ext cx="3066482" cy="896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638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9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3F1A8F9-7B2D-4CF9-A56B-8B9191EB87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92" t="6015" r="26673" b="-1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B183441E-C35A-43B6-AE7F-A8771F2D0F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zh-CN" altLang="en-US" sz="2800"/>
              <a:t>为什么要性能优化？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F48067B-3D92-40B8-8165-647C56C492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r>
              <a:rPr lang="zh-CN" altLang="en-US" sz="1700" dirty="0"/>
              <a:t>让目标手机不发烫、不掉帧（核心目的）</a:t>
            </a:r>
            <a:endParaRPr lang="en-US" altLang="zh-CN" sz="1700" dirty="0"/>
          </a:p>
          <a:p>
            <a:r>
              <a:rPr lang="zh-CN" altLang="en-US" sz="1700" dirty="0"/>
              <a:t>可以运行更好的美术效果</a:t>
            </a:r>
            <a:endParaRPr lang="en-US" altLang="zh-CN" sz="1700" dirty="0"/>
          </a:p>
          <a:p>
            <a:r>
              <a:rPr lang="zh-CN" altLang="en-US" sz="1700" dirty="0"/>
              <a:t>开发起来更容易</a:t>
            </a:r>
            <a:endParaRPr lang="en-US" altLang="zh-CN" sz="1700" dirty="0"/>
          </a:p>
          <a:p>
            <a:endParaRPr lang="zh-CN" altLang="en-US" sz="1700" dirty="0"/>
          </a:p>
        </p:txBody>
      </p:sp>
    </p:spTree>
    <p:extLst>
      <p:ext uri="{BB962C8B-B14F-4D97-AF65-F5344CB8AC3E}">
        <p14:creationId xmlns:p14="http://schemas.microsoft.com/office/powerpoint/2010/main" val="32937636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第三季度手机谁卖得好？小米国产品牌第一，苹果出货量狂涨_全球">
            <a:extLst>
              <a:ext uri="{FF2B5EF4-FFF2-40B4-BE49-F238E27FC236}">
                <a16:creationId xmlns:a16="http://schemas.microsoft.com/office/drawing/2014/main" id="{A311F2A7-BDAC-49E3-8D4E-2FA5C3047D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85" t="9091" r="22471"/>
          <a:stretch/>
        </p:blipFill>
        <p:spPr bwMode="auto">
          <a:xfrm>
            <a:off x="3522468" y="10"/>
            <a:ext cx="866953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Rectangle 74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9F5E256F-5A2C-459D-90BA-944994F33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zh-CN" altLang="en-US" sz="2800" dirty="0"/>
              <a:t>机型适配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30" name="Content Placeholder 1029">
            <a:extLst>
              <a:ext uri="{FF2B5EF4-FFF2-40B4-BE49-F238E27FC236}">
                <a16:creationId xmlns:a16="http://schemas.microsoft.com/office/drawing/2014/main" id="{54FCD56B-419C-4C91-B6E2-F439484F50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r>
              <a:rPr lang="zh-CN" altLang="en-US" sz="1700" dirty="0"/>
              <a:t>可扩展性（画质低中高）</a:t>
            </a:r>
            <a:endParaRPr lang="en-US" altLang="zh-CN" sz="1700" dirty="0"/>
          </a:p>
          <a:p>
            <a:r>
              <a:rPr lang="en-US" altLang="zh-CN" sz="1700" dirty="0"/>
              <a:t>Iphone8</a:t>
            </a:r>
            <a:r>
              <a:rPr lang="zh-CN" altLang="en-US" sz="1700" dirty="0"/>
              <a:t>和高通</a:t>
            </a:r>
            <a:r>
              <a:rPr lang="en-US" altLang="zh-CN" sz="1700" dirty="0"/>
              <a:t>625</a:t>
            </a:r>
            <a:endParaRPr lang="en-US" sz="17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87403D9-33EF-4771-9A69-1ADBB97AF6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2847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144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优化什么？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泛泛的来讲：减少模型数量，减少</a:t>
            </a:r>
            <a:r>
              <a:rPr lang="en-US" altLang="zh-CN"/>
              <a:t>/</a:t>
            </a:r>
            <a:r>
              <a:rPr lang="zh-CN" altLang="en-US"/>
              <a:t>合并</a:t>
            </a:r>
            <a:r>
              <a:rPr lang="en-US" altLang="zh-CN"/>
              <a:t>draw call</a:t>
            </a:r>
            <a:r>
              <a:rPr lang="zh-CN" altLang="en-US"/>
              <a:t>，压缩贴图尺寸，压缩贴图，使用</a:t>
            </a:r>
            <a:r>
              <a:rPr lang="en-US" altLang="zh-CN"/>
              <a:t>lod</a:t>
            </a:r>
            <a:r>
              <a:rPr lang="zh-CN" altLang="en-US"/>
              <a:t>，但是这些其实是正确但无用的话。</a:t>
            </a:r>
          </a:p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8080" y="3429000"/>
            <a:ext cx="4100830" cy="221488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16</a:t>
            </a:r>
            <a:r>
              <a:rPr lang="zh-CN" altLang="en-US"/>
              <a:t>毫秒原则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一般游戏，只要保证每帧耗时不超过</a:t>
            </a:r>
            <a:r>
              <a:rPr lang="en-US" altLang="zh-CN"/>
              <a:t>16ms</a:t>
            </a:r>
            <a:r>
              <a:rPr lang="zh-CN" altLang="en-US"/>
              <a:t>，就是一秒</a:t>
            </a:r>
            <a:r>
              <a:rPr lang="en-US" altLang="zh-CN"/>
              <a:t>60</a:t>
            </a:r>
            <a:r>
              <a:rPr lang="zh-CN" altLang="en-US"/>
              <a:t>帧，那基本没啥事，但是我们是</a:t>
            </a:r>
            <a:r>
              <a:rPr lang="en-US" altLang="zh-CN"/>
              <a:t>zplan</a:t>
            </a:r>
            <a:r>
              <a:rPr lang="zh-CN" altLang="en-US"/>
              <a:t>，</a:t>
            </a:r>
            <a:r>
              <a:rPr lang="en-US" altLang="zh-CN"/>
              <a:t>qq</a:t>
            </a:r>
            <a:r>
              <a:rPr lang="zh-CN" altLang="en-US"/>
              <a:t>会吃掉一部分新能，平台又回吃掉一部分性能，所以通过测试发现，只要超过</a:t>
            </a:r>
            <a:r>
              <a:rPr lang="en-US" altLang="zh-CN"/>
              <a:t>10ms</a:t>
            </a:r>
            <a:r>
              <a:rPr lang="zh-CN" altLang="en-US"/>
              <a:t>，一段时间后就会发热降频。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优化手段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case-by-case</a:t>
            </a:r>
            <a:r>
              <a:rPr lang="zh-CN" altLang="en-US" dirty="0"/>
              <a:t>：是的，没有什么更好的办法</a:t>
            </a:r>
            <a:endParaRPr lang="en-US" altLang="zh-CN" dirty="0"/>
          </a:p>
          <a:p>
            <a:r>
              <a:rPr lang="en-US" altLang="zh-CN"/>
              <a:t>https://docs.unrealengine.com/4.27/zh-CN/TestingAndOptimization/PerformanceAndProfiling/Guidelines/</a:t>
            </a:r>
            <a:endParaRPr lang="zh-CN" alt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1432</TotalTime>
  <Words>1058</Words>
  <Application>Microsoft Office PowerPoint</Application>
  <PresentationFormat>宽屏</PresentationFormat>
  <Paragraphs>119</Paragraphs>
  <Slides>40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40</vt:i4>
      </vt:variant>
    </vt:vector>
  </HeadingPairs>
  <TitlesOfParts>
    <vt:vector size="44" baseType="lpstr">
      <vt:lpstr>Arial</vt:lpstr>
      <vt:lpstr>Calibri</vt:lpstr>
      <vt:lpstr>Calibri Light</vt:lpstr>
      <vt:lpstr>Office 主题</vt:lpstr>
      <vt:lpstr>音游性能优化</vt:lpstr>
      <vt:lpstr>性能、目标帧率、画面质量</vt:lpstr>
      <vt:lpstr>性能、质量、特性 </vt:lpstr>
      <vt:lpstr>大纲</vt:lpstr>
      <vt:lpstr>为什么要性能优化？</vt:lpstr>
      <vt:lpstr>机型适配</vt:lpstr>
      <vt:lpstr>优化什么？</vt:lpstr>
      <vt:lpstr>16毫秒原则</vt:lpstr>
      <vt:lpstr>优化手段</vt:lpstr>
      <vt:lpstr>renderpass</vt:lpstr>
      <vt:lpstr>移动设备渲染通用优化建议</vt:lpstr>
      <vt:lpstr>寻找瓶颈</vt:lpstr>
      <vt:lpstr>定义瓶颈</vt:lpstr>
      <vt:lpstr>分析一帧</vt:lpstr>
      <vt:lpstr>分析一帧</vt:lpstr>
      <vt:lpstr>Profiling(CPU)</vt:lpstr>
      <vt:lpstr>游戏线程</vt:lpstr>
      <vt:lpstr>Tick</vt:lpstr>
      <vt:lpstr>Tick</vt:lpstr>
      <vt:lpstr>耗时高的函数</vt:lpstr>
      <vt:lpstr>Draw thread</vt:lpstr>
      <vt:lpstr>Draw calls</vt:lpstr>
      <vt:lpstr>PowerPoint 演示文稿</vt:lpstr>
      <vt:lpstr>PowerPoint 演示文稿</vt:lpstr>
      <vt:lpstr>PowerPoint 演示文稿</vt:lpstr>
      <vt:lpstr>通过Python自动合并角色</vt:lpstr>
      <vt:lpstr>减少Draw Calls </vt:lpstr>
      <vt:lpstr>减少Draw calls</vt:lpstr>
      <vt:lpstr>减少Draw Calls</vt:lpstr>
      <vt:lpstr>HLOD</vt:lpstr>
      <vt:lpstr>GPU Thread</vt:lpstr>
      <vt:lpstr>GPU Thread</vt:lpstr>
      <vt:lpstr>过度绘制（Overdraw）</vt:lpstr>
      <vt:lpstr>Quad Overdraw</vt:lpstr>
      <vt:lpstr>Shader Complexity</vt:lpstr>
      <vt:lpstr>Shader Complexity</vt:lpstr>
      <vt:lpstr>Niagra LOD</vt:lpstr>
      <vt:lpstr>StaticMeshLODGroup</vt:lpstr>
      <vt:lpstr>Light Complexity</vt:lpstr>
      <vt:lpstr>Automation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音游性能优化</dc:title>
  <dc:creator>T162129</dc:creator>
  <cp:lastModifiedBy>T162129</cp:lastModifiedBy>
  <cp:revision>8</cp:revision>
  <dcterms:created xsi:type="dcterms:W3CDTF">2022-02-16T03:51:40Z</dcterms:created>
  <dcterms:modified xsi:type="dcterms:W3CDTF">2022-02-21T02:20:46Z</dcterms:modified>
</cp:coreProperties>
</file>